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9"/>
  </p:notesMasterIdLst>
  <p:handoutMasterIdLst>
    <p:handoutMasterId r:id="rId210"/>
  </p:handoutMasterIdLst>
  <p:sldIdLst>
    <p:sldId id="260" r:id="rId2"/>
    <p:sldId id="261" r:id="rId3"/>
    <p:sldId id="736" r:id="rId4"/>
    <p:sldId id="737" r:id="rId5"/>
    <p:sldId id="740" r:id="rId6"/>
    <p:sldId id="739" r:id="rId7"/>
    <p:sldId id="742" r:id="rId8"/>
    <p:sldId id="746" r:id="rId9"/>
    <p:sldId id="741" r:id="rId10"/>
    <p:sldId id="745" r:id="rId11"/>
    <p:sldId id="743" r:id="rId12"/>
    <p:sldId id="744" r:id="rId13"/>
    <p:sldId id="808" r:id="rId14"/>
    <p:sldId id="809" r:id="rId15"/>
    <p:sldId id="262" r:id="rId16"/>
    <p:sldId id="263" r:id="rId17"/>
    <p:sldId id="264" r:id="rId18"/>
    <p:sldId id="265" r:id="rId19"/>
    <p:sldId id="757" r:id="rId20"/>
    <p:sldId id="747" r:id="rId21"/>
    <p:sldId id="810" r:id="rId22"/>
    <p:sldId id="754" r:id="rId23"/>
    <p:sldId id="748" r:id="rId24"/>
    <p:sldId id="749" r:id="rId25"/>
    <p:sldId id="750" r:id="rId26"/>
    <p:sldId id="751" r:id="rId27"/>
    <p:sldId id="752" r:id="rId28"/>
    <p:sldId id="755" r:id="rId29"/>
    <p:sldId id="756" r:id="rId30"/>
    <p:sldId id="753" r:id="rId31"/>
    <p:sldId id="266" r:id="rId32"/>
    <p:sldId id="657" r:id="rId33"/>
    <p:sldId id="658" r:id="rId34"/>
    <p:sldId id="649" r:id="rId35"/>
    <p:sldId id="268" r:id="rId36"/>
    <p:sldId id="758" r:id="rId37"/>
    <p:sldId id="273" r:id="rId38"/>
    <p:sldId id="274" r:id="rId39"/>
    <p:sldId id="888" r:id="rId40"/>
    <p:sldId id="275" r:id="rId41"/>
    <p:sldId id="564" r:id="rId42"/>
    <p:sldId id="565" r:id="rId43"/>
    <p:sldId id="563" r:id="rId44"/>
    <p:sldId id="889" r:id="rId45"/>
    <p:sldId id="276" r:id="rId46"/>
    <p:sldId id="277" r:id="rId47"/>
    <p:sldId id="805" r:id="rId48"/>
    <p:sldId id="566" r:id="rId49"/>
    <p:sldId id="567" r:id="rId50"/>
    <p:sldId id="759" r:id="rId51"/>
    <p:sldId id="279" r:id="rId52"/>
    <p:sldId id="570" r:id="rId53"/>
    <p:sldId id="568" r:id="rId54"/>
    <p:sldId id="661" r:id="rId55"/>
    <p:sldId id="286" r:id="rId56"/>
    <p:sldId id="288" r:id="rId57"/>
    <p:sldId id="662" r:id="rId58"/>
    <p:sldId id="576" r:id="rId59"/>
    <p:sldId id="760" r:id="rId60"/>
    <p:sldId id="290" r:id="rId61"/>
    <p:sldId id="578" r:id="rId62"/>
    <p:sldId id="579" r:id="rId63"/>
    <p:sldId id="729" r:id="rId64"/>
    <p:sldId id="580" r:id="rId65"/>
    <p:sldId id="581" r:id="rId66"/>
    <p:sldId id="582" r:id="rId67"/>
    <p:sldId id="583" r:id="rId68"/>
    <p:sldId id="732" r:id="rId69"/>
    <p:sldId id="293" r:id="rId70"/>
    <p:sldId id="586" r:id="rId71"/>
    <p:sldId id="595" r:id="rId72"/>
    <p:sldId id="587" r:id="rId73"/>
    <p:sldId id="588" r:id="rId74"/>
    <p:sldId id="589" r:id="rId75"/>
    <p:sldId id="761" r:id="rId76"/>
    <p:sldId id="762" r:id="rId77"/>
    <p:sldId id="763" r:id="rId78"/>
    <p:sldId id="764" r:id="rId79"/>
    <p:sldId id="765" r:id="rId80"/>
    <p:sldId id="584" r:id="rId81"/>
    <p:sldId id="600" r:id="rId82"/>
    <p:sldId id="596" r:id="rId83"/>
    <p:sldId id="597" r:id="rId84"/>
    <p:sldId id="601" r:id="rId85"/>
    <p:sldId id="734" r:id="rId86"/>
    <p:sldId id="598" r:id="rId87"/>
    <p:sldId id="594" r:id="rId88"/>
    <p:sldId id="295" r:id="rId89"/>
    <p:sldId id="294" r:id="rId90"/>
    <p:sldId id="296" r:id="rId91"/>
    <p:sldId id="766" r:id="rId92"/>
    <p:sldId id="865" r:id="rId93"/>
    <p:sldId id="866" r:id="rId94"/>
    <p:sldId id="867" r:id="rId95"/>
    <p:sldId id="868" r:id="rId96"/>
    <p:sldId id="869" r:id="rId97"/>
    <p:sldId id="870" r:id="rId98"/>
    <p:sldId id="871" r:id="rId99"/>
    <p:sldId id="872" r:id="rId100"/>
    <p:sldId id="873" r:id="rId101"/>
    <p:sldId id="874" r:id="rId102"/>
    <p:sldId id="875" r:id="rId103"/>
    <p:sldId id="876" r:id="rId104"/>
    <p:sldId id="877" r:id="rId105"/>
    <p:sldId id="878" r:id="rId106"/>
    <p:sldId id="879" r:id="rId107"/>
    <p:sldId id="880" r:id="rId108"/>
    <p:sldId id="881" r:id="rId109"/>
    <p:sldId id="811" r:id="rId110"/>
    <p:sldId id="812" r:id="rId111"/>
    <p:sldId id="813" r:id="rId112"/>
    <p:sldId id="814" r:id="rId113"/>
    <p:sldId id="815" r:id="rId114"/>
    <p:sldId id="816" r:id="rId115"/>
    <p:sldId id="817" r:id="rId116"/>
    <p:sldId id="818" r:id="rId117"/>
    <p:sldId id="819" r:id="rId118"/>
    <p:sldId id="820" r:id="rId119"/>
    <p:sldId id="821" r:id="rId120"/>
    <p:sldId id="822" r:id="rId121"/>
    <p:sldId id="852" r:id="rId122"/>
    <p:sldId id="853" r:id="rId123"/>
    <p:sldId id="854" r:id="rId124"/>
    <p:sldId id="855" r:id="rId125"/>
    <p:sldId id="856" r:id="rId126"/>
    <p:sldId id="857" r:id="rId127"/>
    <p:sldId id="858" r:id="rId128"/>
    <p:sldId id="859" r:id="rId129"/>
    <p:sldId id="860" r:id="rId130"/>
    <p:sldId id="861" r:id="rId131"/>
    <p:sldId id="862" r:id="rId132"/>
    <p:sldId id="863" r:id="rId133"/>
    <p:sldId id="833" r:id="rId134"/>
    <p:sldId id="823" r:id="rId135"/>
    <p:sldId id="836" r:id="rId136"/>
    <p:sldId id="824" r:id="rId137"/>
    <p:sldId id="864" r:id="rId138"/>
    <p:sldId id="825" r:id="rId139"/>
    <p:sldId id="826" r:id="rId140"/>
    <p:sldId id="828" r:id="rId141"/>
    <p:sldId id="830" r:id="rId142"/>
    <p:sldId id="832" r:id="rId143"/>
    <p:sldId id="834" r:id="rId144"/>
    <p:sldId id="838" r:id="rId145"/>
    <p:sldId id="835" r:id="rId146"/>
    <p:sldId id="301" r:id="rId147"/>
    <p:sldId id="664" r:id="rId148"/>
    <p:sldId id="837" r:id="rId149"/>
    <p:sldId id="728" r:id="rId150"/>
    <p:sldId id="684" r:id="rId151"/>
    <p:sldId id="843" r:id="rId152"/>
    <p:sldId id="846" r:id="rId153"/>
    <p:sldId id="847" r:id="rId154"/>
    <p:sldId id="839" r:id="rId155"/>
    <p:sldId id="840" r:id="rId156"/>
    <p:sldId id="841" r:id="rId157"/>
    <p:sldId id="842" r:id="rId158"/>
    <p:sldId id="844" r:id="rId159"/>
    <p:sldId id="642" r:id="rId160"/>
    <p:sldId id="845" r:id="rId161"/>
    <p:sldId id="675" r:id="rId162"/>
    <p:sldId id="850" r:id="rId163"/>
    <p:sldId id="851" r:id="rId164"/>
    <p:sldId id="669" r:id="rId165"/>
    <p:sldId id="677" r:id="rId166"/>
    <p:sldId id="673" r:id="rId167"/>
    <p:sldId id="670" r:id="rId168"/>
    <p:sldId id="671" r:id="rId169"/>
    <p:sldId id="668" r:id="rId170"/>
    <p:sldId id="681" r:id="rId171"/>
    <p:sldId id="303" r:id="rId172"/>
    <p:sldId id="716" r:id="rId173"/>
    <p:sldId id="848" r:id="rId174"/>
    <p:sldId id="882" r:id="rId175"/>
    <p:sldId id="722" r:id="rId176"/>
    <p:sldId id="718" r:id="rId177"/>
    <p:sldId id="693" r:id="rId178"/>
    <p:sldId id="849" r:id="rId179"/>
    <p:sldId id="695" r:id="rId180"/>
    <p:sldId id="724" r:id="rId181"/>
    <p:sldId id="883" r:id="rId182"/>
    <p:sldId id="696" r:id="rId183"/>
    <p:sldId id="807" r:id="rId184"/>
    <p:sldId id="723" r:id="rId185"/>
    <p:sldId id="719" r:id="rId186"/>
    <p:sldId id="884" r:id="rId187"/>
    <p:sldId id="885" r:id="rId188"/>
    <p:sldId id="886" r:id="rId189"/>
    <p:sldId id="887" r:id="rId190"/>
    <p:sldId id="700" r:id="rId191"/>
    <p:sldId id="305" r:id="rId192"/>
    <p:sldId id="725" r:id="rId193"/>
    <p:sldId id="720" r:id="rId194"/>
    <p:sldId id="726" r:id="rId195"/>
    <p:sldId id="679" r:id="rId196"/>
    <p:sldId id="727" r:id="rId197"/>
    <p:sldId id="678" r:id="rId198"/>
    <p:sldId id="779" r:id="rId199"/>
    <p:sldId id="780" r:id="rId200"/>
    <p:sldId id="781" r:id="rId201"/>
    <p:sldId id="782" r:id="rId202"/>
    <p:sldId id="783" r:id="rId203"/>
    <p:sldId id="784" r:id="rId204"/>
    <p:sldId id="785" r:id="rId205"/>
    <p:sldId id="786" r:id="rId206"/>
    <p:sldId id="787" r:id="rId207"/>
    <p:sldId id="788" r:id="rId20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7" autoAdjust="0"/>
    <p:restoredTop sz="94660"/>
  </p:normalViewPr>
  <p:slideViewPr>
    <p:cSldViewPr snapToGrid="0">
      <p:cViewPr varScale="1">
        <p:scale>
          <a:sx n="68" d="100"/>
          <a:sy n="68" d="100"/>
        </p:scale>
        <p:origin x="1108" y="52"/>
      </p:cViewPr>
      <p:guideLst/>
    </p:cSldViewPr>
  </p:slideViewPr>
  <p:notesTextViewPr>
    <p:cViewPr>
      <p:scale>
        <a:sx n="1" d="1"/>
        <a:sy n="1" d="1"/>
      </p:scale>
      <p:origin x="0" y="0"/>
    </p:cViewPr>
  </p:notesTextViewPr>
  <p:sorterViewPr>
    <p:cViewPr>
      <p:scale>
        <a:sx n="70" d="100"/>
        <a:sy n="70" d="100"/>
      </p:scale>
      <p:origin x="0" y="-28872"/>
    </p:cViewPr>
  </p:sorterViewPr>
  <p:notesViewPr>
    <p:cSldViewPr snapToGrid="0">
      <p:cViewPr varScale="1">
        <p:scale>
          <a:sx n="51" d="100"/>
          <a:sy n="51" d="100"/>
        </p:scale>
        <p:origin x="2692" y="6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tableStyles" Target="tableStyle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notesMaster" Target="notesMasters/notesMaster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handoutMaster" Target="handoutMasters/handout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viewProps" Target="viewProp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H.%20Data%20Bases%20and%20Data%20Retrieval\Interest%20Rates%20No%20List%20Box.xlsm"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'Data for Double Graph'!$H$9:$P$9</c:f>
          <c:strCache>
            <c:ptCount val="9"/>
            <c:pt idx="0">
              <c:v>10 YR Swap Rate</c:v>
            </c:pt>
            <c:pt idx="1">
              <c:v>[Final Value</c:v>
            </c:pt>
            <c:pt idx="2">
              <c:v>1.71</c:v>
            </c:pt>
            <c:pt idx="3">
              <c:v>] vs</c:v>
            </c:pt>
            <c:pt idx="4">
              <c:v>
</c:v>
            </c:pt>
            <c:pt idx="5">
              <c:v>Merrill Lynch BBB Adj Spread</c:v>
            </c:pt>
            <c:pt idx="6">
              <c:v>[Final Value</c:v>
            </c:pt>
            <c:pt idx="7">
              <c:v>1.77</c:v>
            </c:pt>
            <c:pt idx="8">
              <c:v>]</c:v>
            </c:pt>
          </c:strCache>
        </c:strRef>
      </c:tx>
      <c:overlay val="0"/>
      <c:spPr>
        <a:noFill/>
        <a:ln>
          <a:noFill/>
        </a:ln>
        <a:effectLst/>
      </c:spPr>
      <c:txPr>
        <a:bodyPr rot="0" spcFirstLastPara="1" vertOverflow="ellipsis" vert="horz" wrap="square" anchor="ctr" anchorCtr="1"/>
        <a:lstStyle/>
        <a:p>
          <a:pPr>
            <a:defRPr sz="15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1001024421298917E-2"/>
          <c:y val="0.13451687786290809"/>
          <c:w val="0.88820765278598013"/>
          <c:h val="0.70462021380990281"/>
        </c:manualLayout>
      </c:layout>
      <c:areaChart>
        <c:grouping val="stacked"/>
        <c:varyColors val="0"/>
        <c:ser>
          <c:idx val="1"/>
          <c:order val="1"/>
          <c:tx>
            <c:strRef>
              <c:f>'Data for Double Graph'!$J$12</c:f>
              <c:strCache>
                <c:ptCount val="1"/>
                <c:pt idx="0">
                  <c:v>Merrill Lynch BBB Adj Spread</c:v>
                </c:pt>
              </c:strCache>
            </c:strRef>
          </c:tx>
          <c:spPr>
            <a:solidFill>
              <a:schemeClr val="accent2"/>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[0]!double_2</c:f>
              <c:numCache>
                <c:formatCode>General</c:formatCode>
                <c:ptCount val="188"/>
                <c:pt idx="0">
                  <c:v>2.0299999999999998</c:v>
                </c:pt>
                <c:pt idx="1">
                  <c:v>2.09</c:v>
                </c:pt>
                <c:pt idx="2">
                  <c:v>2.4700000000000002</c:v>
                </c:pt>
                <c:pt idx="3">
                  <c:v>2.57</c:v>
                </c:pt>
                <c:pt idx="4">
                  <c:v>2.34</c:v>
                </c:pt>
                <c:pt idx="5">
                  <c:v>2.2200000000000002</c:v>
                </c:pt>
                <c:pt idx="6">
                  <c:v>2.2999999999999998</c:v>
                </c:pt>
                <c:pt idx="7">
                  <c:v>2.4500000000000002</c:v>
                </c:pt>
                <c:pt idx="8">
                  <c:v>2.38</c:v>
                </c:pt>
                <c:pt idx="9">
                  <c:v>2.8</c:v>
                </c:pt>
                <c:pt idx="10">
                  <c:v>2.2599999999999998</c:v>
                </c:pt>
                <c:pt idx="11">
                  <c:v>2.65</c:v>
                </c:pt>
                <c:pt idx="12">
                  <c:v>3.25</c:v>
                </c:pt>
                <c:pt idx="13">
                  <c:v>3.18</c:v>
                </c:pt>
                <c:pt idx="14">
                  <c:v>3.44</c:v>
                </c:pt>
                <c:pt idx="15">
                  <c:v>3.51</c:v>
                </c:pt>
                <c:pt idx="16">
                  <c:v>2.83</c:v>
                </c:pt>
                <c:pt idx="17">
                  <c:v>2.7</c:v>
                </c:pt>
                <c:pt idx="18">
                  <c:v>2.5099999999999998</c:v>
                </c:pt>
                <c:pt idx="19">
                  <c:v>2.44</c:v>
                </c:pt>
                <c:pt idx="20">
                  <c:v>2.33</c:v>
                </c:pt>
                <c:pt idx="21">
                  <c:v>1.95</c:v>
                </c:pt>
                <c:pt idx="22">
                  <c:v>1.92</c:v>
                </c:pt>
                <c:pt idx="23">
                  <c:v>1.81</c:v>
                </c:pt>
                <c:pt idx="24">
                  <c:v>1.72</c:v>
                </c:pt>
                <c:pt idx="25">
                  <c:v>1.67</c:v>
                </c:pt>
                <c:pt idx="26">
                  <c:v>1.59</c:v>
                </c:pt>
                <c:pt idx="27">
                  <c:v>1.49</c:v>
                </c:pt>
                <c:pt idx="28">
                  <c:v>1.4</c:v>
                </c:pt>
                <c:pt idx="29">
                  <c:v>1.3</c:v>
                </c:pt>
                <c:pt idx="30">
                  <c:v>1.28</c:v>
                </c:pt>
                <c:pt idx="31">
                  <c:v>1.3</c:v>
                </c:pt>
                <c:pt idx="32">
                  <c:v>1.33</c:v>
                </c:pt>
                <c:pt idx="33">
                  <c:v>1.25</c:v>
                </c:pt>
                <c:pt idx="34">
                  <c:v>1.34</c:v>
                </c:pt>
                <c:pt idx="35">
                  <c:v>1.33</c:v>
                </c:pt>
                <c:pt idx="36">
                  <c:v>1.29</c:v>
                </c:pt>
                <c:pt idx="37">
                  <c:v>1.28</c:v>
                </c:pt>
                <c:pt idx="38">
                  <c:v>1.22</c:v>
                </c:pt>
                <c:pt idx="39">
                  <c:v>1.22</c:v>
                </c:pt>
                <c:pt idx="40">
                  <c:v>1.1499999999999999</c:v>
                </c:pt>
                <c:pt idx="41">
                  <c:v>1.1299999999999999</c:v>
                </c:pt>
                <c:pt idx="42">
                  <c:v>1.17</c:v>
                </c:pt>
                <c:pt idx="43">
                  <c:v>1.1000000000000001</c:v>
                </c:pt>
                <c:pt idx="44">
                  <c:v>1.35</c:v>
                </c:pt>
                <c:pt idx="45">
                  <c:v>1.54</c:v>
                </c:pt>
                <c:pt idx="46">
                  <c:v>1.36</c:v>
                </c:pt>
                <c:pt idx="47">
                  <c:v>1.32</c:v>
                </c:pt>
                <c:pt idx="48">
                  <c:v>1.21</c:v>
                </c:pt>
                <c:pt idx="49">
                  <c:v>1.22</c:v>
                </c:pt>
                <c:pt idx="50">
                  <c:v>1.24</c:v>
                </c:pt>
                <c:pt idx="51">
                  <c:v>1.29</c:v>
                </c:pt>
                <c:pt idx="52">
                  <c:v>1.36</c:v>
                </c:pt>
                <c:pt idx="53">
                  <c:v>1.21</c:v>
                </c:pt>
                <c:pt idx="54">
                  <c:v>1.1599999999999999</c:v>
                </c:pt>
                <c:pt idx="55">
                  <c:v>1.1299999999999999</c:v>
                </c:pt>
                <c:pt idx="56">
                  <c:v>1.1599999999999999</c:v>
                </c:pt>
                <c:pt idx="57">
                  <c:v>1.1200000000000001</c:v>
                </c:pt>
                <c:pt idx="58">
                  <c:v>1.2</c:v>
                </c:pt>
                <c:pt idx="59">
                  <c:v>1.27</c:v>
                </c:pt>
                <c:pt idx="60">
                  <c:v>1.27</c:v>
                </c:pt>
                <c:pt idx="61">
                  <c:v>1.28</c:v>
                </c:pt>
                <c:pt idx="62">
                  <c:v>1.29</c:v>
                </c:pt>
                <c:pt idx="63">
                  <c:v>1.26</c:v>
                </c:pt>
                <c:pt idx="64">
                  <c:v>1.24</c:v>
                </c:pt>
                <c:pt idx="65">
                  <c:v>1.22</c:v>
                </c:pt>
                <c:pt idx="66">
                  <c:v>1.1599999999999999</c:v>
                </c:pt>
                <c:pt idx="67">
                  <c:v>1.1599999999999999</c:v>
                </c:pt>
                <c:pt idx="68">
                  <c:v>1.22</c:v>
                </c:pt>
                <c:pt idx="69">
                  <c:v>1.2</c:v>
                </c:pt>
                <c:pt idx="70">
                  <c:v>1.19</c:v>
                </c:pt>
                <c:pt idx="71">
                  <c:v>1.27</c:v>
                </c:pt>
                <c:pt idx="72">
                  <c:v>1.62</c:v>
                </c:pt>
                <c:pt idx="73">
                  <c:v>1.74</c:v>
                </c:pt>
                <c:pt idx="74">
                  <c:v>1.78</c:v>
                </c:pt>
                <c:pt idx="75">
                  <c:v>1.86</c:v>
                </c:pt>
                <c:pt idx="76">
                  <c:v>2.34</c:v>
                </c:pt>
                <c:pt idx="77">
                  <c:v>2.4500000000000002</c:v>
                </c:pt>
                <c:pt idx="78">
                  <c:v>2.78</c:v>
                </c:pt>
                <c:pt idx="79">
                  <c:v>3.07</c:v>
                </c:pt>
                <c:pt idx="80">
                  <c:v>3.46</c:v>
                </c:pt>
                <c:pt idx="81">
                  <c:v>3</c:v>
                </c:pt>
                <c:pt idx="82">
                  <c:v>2.83</c:v>
                </c:pt>
                <c:pt idx="83">
                  <c:v>3.09</c:v>
                </c:pt>
                <c:pt idx="84">
                  <c:v>3.32</c:v>
                </c:pt>
                <c:pt idx="85">
                  <c:v>3.47</c:v>
                </c:pt>
                <c:pt idx="86">
                  <c:v>4.6399999999999997</c:v>
                </c:pt>
                <c:pt idx="87">
                  <c:v>6.98</c:v>
                </c:pt>
                <c:pt idx="88">
                  <c:v>7.72</c:v>
                </c:pt>
                <c:pt idx="89">
                  <c:v>7.84</c:v>
                </c:pt>
                <c:pt idx="90">
                  <c:v>6.79</c:v>
                </c:pt>
                <c:pt idx="91">
                  <c:v>6.87</c:v>
                </c:pt>
                <c:pt idx="92">
                  <c:v>7.32</c:v>
                </c:pt>
                <c:pt idx="93">
                  <c:v>6.19</c:v>
                </c:pt>
                <c:pt idx="94">
                  <c:v>5.05</c:v>
                </c:pt>
                <c:pt idx="95">
                  <c:v>4.33</c:v>
                </c:pt>
                <c:pt idx="96">
                  <c:v>3.65</c:v>
                </c:pt>
                <c:pt idx="97">
                  <c:v>3.35</c:v>
                </c:pt>
                <c:pt idx="98">
                  <c:v>3.09</c:v>
                </c:pt>
                <c:pt idx="99">
                  <c:v>2.88</c:v>
                </c:pt>
                <c:pt idx="100">
                  <c:v>2.88</c:v>
                </c:pt>
                <c:pt idx="101">
                  <c:v>2.48</c:v>
                </c:pt>
                <c:pt idx="102">
                  <c:v>2.3199999999999998</c:v>
                </c:pt>
                <c:pt idx="103">
                  <c:v>2.35</c:v>
                </c:pt>
                <c:pt idx="104">
                  <c:v>2.04</c:v>
                </c:pt>
                <c:pt idx="105">
                  <c:v>1.97</c:v>
                </c:pt>
                <c:pt idx="106">
                  <c:v>2.5299999999999998</c:v>
                </c:pt>
                <c:pt idx="107">
                  <c:v>2.64</c:v>
                </c:pt>
                <c:pt idx="108">
                  <c:v>2.41</c:v>
                </c:pt>
                <c:pt idx="109">
                  <c:v>2.48</c:v>
                </c:pt>
                <c:pt idx="110">
                  <c:v>2.36</c:v>
                </c:pt>
                <c:pt idx="111">
                  <c:v>2.2799999999999998</c:v>
                </c:pt>
                <c:pt idx="112">
                  <c:v>2.27</c:v>
                </c:pt>
                <c:pt idx="113">
                  <c:v>2.11</c:v>
                </c:pt>
                <c:pt idx="114">
                  <c:v>2.0299999999999998</c:v>
                </c:pt>
                <c:pt idx="115">
                  <c:v>1.94</c:v>
                </c:pt>
                <c:pt idx="116">
                  <c:v>1.88</c:v>
                </c:pt>
                <c:pt idx="117">
                  <c:v>1.86</c:v>
                </c:pt>
                <c:pt idx="118">
                  <c:v>1.97</c:v>
                </c:pt>
                <c:pt idx="119">
                  <c:v>2</c:v>
                </c:pt>
                <c:pt idx="120">
                  <c:v>2.04</c:v>
                </c:pt>
                <c:pt idx="121">
                  <c:v>2.65</c:v>
                </c:pt>
                <c:pt idx="122">
                  <c:v>3.1</c:v>
                </c:pt>
                <c:pt idx="123">
                  <c:v>2.81</c:v>
                </c:pt>
                <c:pt idx="124">
                  <c:v>3.13</c:v>
                </c:pt>
                <c:pt idx="125">
                  <c:v>3.15</c:v>
                </c:pt>
                <c:pt idx="126">
                  <c:v>2.85</c:v>
                </c:pt>
                <c:pt idx="127">
                  <c:v>2.5299999999999998</c:v>
                </c:pt>
                <c:pt idx="128">
                  <c:v>2.4300000000000002</c:v>
                </c:pt>
                <c:pt idx="129">
                  <c:v>2.5299999999999998</c:v>
                </c:pt>
                <c:pt idx="130">
                  <c:v>2.89</c:v>
                </c:pt>
                <c:pt idx="131">
                  <c:v>2.75</c:v>
                </c:pt>
                <c:pt idx="132">
                  <c:v>2.5299999999999998</c:v>
                </c:pt>
                <c:pt idx="133">
                  <c:v>2.4500000000000002</c:v>
                </c:pt>
                <c:pt idx="134">
                  <c:v>2.2400000000000002</c:v>
                </c:pt>
                <c:pt idx="135">
                  <c:v>2.02</c:v>
                </c:pt>
                <c:pt idx="136">
                  <c:v>2.13</c:v>
                </c:pt>
                <c:pt idx="137">
                  <c:v>2.04</c:v>
                </c:pt>
                <c:pt idx="138">
                  <c:v>1.95</c:v>
                </c:pt>
                <c:pt idx="139">
                  <c:v>1.99</c:v>
                </c:pt>
                <c:pt idx="140">
                  <c:v>2.0099999999999998</c:v>
                </c:pt>
                <c:pt idx="141">
                  <c:v>1.96</c:v>
                </c:pt>
                <c:pt idx="142">
                  <c:v>1.95</c:v>
                </c:pt>
                <c:pt idx="143">
                  <c:v>2.21</c:v>
                </c:pt>
                <c:pt idx="144">
                  <c:v>2.04</c:v>
                </c:pt>
                <c:pt idx="145">
                  <c:v>2.11</c:v>
                </c:pt>
                <c:pt idx="146">
                  <c:v>2.08</c:v>
                </c:pt>
                <c:pt idx="147">
                  <c:v>1.93</c:v>
                </c:pt>
                <c:pt idx="148">
                  <c:v>1.91</c:v>
                </c:pt>
                <c:pt idx="149">
                  <c:v>1.74</c:v>
                </c:pt>
                <c:pt idx="150">
                  <c:v>1.78</c:v>
                </c:pt>
                <c:pt idx="151">
                  <c:v>1.66</c:v>
                </c:pt>
                <c:pt idx="152">
                  <c:v>1.59</c:v>
                </c:pt>
                <c:pt idx="153">
                  <c:v>1.55</c:v>
                </c:pt>
                <c:pt idx="154">
                  <c:v>1.5</c:v>
                </c:pt>
                <c:pt idx="155">
                  <c:v>1.44</c:v>
                </c:pt>
                <c:pt idx="156">
                  <c:v>1.5</c:v>
                </c:pt>
                <c:pt idx="157">
                  <c:v>1.5</c:v>
                </c:pt>
                <c:pt idx="158">
                  <c:v>1.61</c:v>
                </c:pt>
                <c:pt idx="159">
                  <c:v>1.67</c:v>
                </c:pt>
                <c:pt idx="160">
                  <c:v>1.82</c:v>
                </c:pt>
                <c:pt idx="161">
                  <c:v>1.98</c:v>
                </c:pt>
                <c:pt idx="162">
                  <c:v>2.13</c:v>
                </c:pt>
                <c:pt idx="163">
                  <c:v>1.8</c:v>
                </c:pt>
                <c:pt idx="164">
                  <c:v>1.83</c:v>
                </c:pt>
                <c:pt idx="165">
                  <c:v>1.78</c:v>
                </c:pt>
                <c:pt idx="166">
                  <c:v>1.83</c:v>
                </c:pt>
                <c:pt idx="167">
                  <c:v>1.91</c:v>
                </c:pt>
                <c:pt idx="168">
                  <c:v>2.0699999999999998</c:v>
                </c:pt>
                <c:pt idx="169">
                  <c:v>2.25</c:v>
                </c:pt>
                <c:pt idx="170">
                  <c:v>2.41</c:v>
                </c:pt>
                <c:pt idx="171">
                  <c:v>2.23</c:v>
                </c:pt>
                <c:pt idx="172">
                  <c:v>2.23</c:v>
                </c:pt>
                <c:pt idx="173">
                  <c:v>2.41</c:v>
                </c:pt>
                <c:pt idx="174">
                  <c:v>2.8</c:v>
                </c:pt>
                <c:pt idx="175">
                  <c:v>2.77</c:v>
                </c:pt>
                <c:pt idx="176">
                  <c:v>2.31</c:v>
                </c:pt>
                <c:pt idx="177">
                  <c:v>2.0699999999999998</c:v>
                </c:pt>
                <c:pt idx="178">
                  <c:v>2.0699999999999998</c:v>
                </c:pt>
                <c:pt idx="179">
                  <c:v>2.12</c:v>
                </c:pt>
                <c:pt idx="180">
                  <c:v>1.97</c:v>
                </c:pt>
                <c:pt idx="181">
                  <c:v>1.83</c:v>
                </c:pt>
                <c:pt idx="182">
                  <c:v>1.85</c:v>
                </c:pt>
                <c:pt idx="183">
                  <c:v>1.8</c:v>
                </c:pt>
                <c:pt idx="184">
                  <c:v>1.77</c:v>
                </c:pt>
                <c:pt idx="185">
                  <c:v>1.77</c:v>
                </c:pt>
                <c:pt idx="186">
                  <c:v>1.77</c:v>
                </c:pt>
                <c:pt idx="187">
                  <c:v>1.77</c:v>
                </c:pt>
              </c:numCache>
            </c:numRef>
          </c:val>
          <c:extLst>
            <c:ext xmlns:c16="http://schemas.microsoft.com/office/drawing/2014/chart" uri="{C3380CC4-5D6E-409C-BE32-E72D297353CC}">
              <c16:uniqueId val="{00000000-F4E5-44D3-9938-15CCBA529256}"/>
            </c:ext>
          </c:extLst>
        </c:ser>
        <c:ser>
          <c:idx val="0"/>
          <c:order val="0"/>
          <c:tx>
            <c:strRef>
              <c:f>'Data for Double Graph'!$I$12</c:f>
              <c:strCache>
                <c:ptCount val="1"/>
                <c:pt idx="0">
                  <c:v>10 YR Swap Rate</c:v>
                </c:pt>
              </c:strCache>
            </c:strRef>
          </c:tx>
          <c:spPr>
            <a:solidFill>
              <a:schemeClr val="accent1"/>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[0]!Double_1</c:f>
              <c:numCache>
                <c:formatCode>General</c:formatCode>
                <c:ptCount val="188"/>
                <c:pt idx="0">
                  <c:v>5.88</c:v>
                </c:pt>
                <c:pt idx="1">
                  <c:v>5.66</c:v>
                </c:pt>
                <c:pt idx="2">
                  <c:v>5.25</c:v>
                </c:pt>
                <c:pt idx="3">
                  <c:v>4.78</c:v>
                </c:pt>
                <c:pt idx="4">
                  <c:v>5.46</c:v>
                </c:pt>
                <c:pt idx="5">
                  <c:v>5.46</c:v>
                </c:pt>
                <c:pt idx="6">
                  <c:v>5.71</c:v>
                </c:pt>
                <c:pt idx="7">
                  <c:v>5.63</c:v>
                </c:pt>
                <c:pt idx="8">
                  <c:v>6.09</c:v>
                </c:pt>
                <c:pt idx="9">
                  <c:v>5.51</c:v>
                </c:pt>
                <c:pt idx="10">
                  <c:v>5.57</c:v>
                </c:pt>
                <c:pt idx="11">
                  <c:v>5.38</c:v>
                </c:pt>
                <c:pt idx="12">
                  <c:v>5.04</c:v>
                </c:pt>
                <c:pt idx="13">
                  <c:v>4.68</c:v>
                </c:pt>
                <c:pt idx="14">
                  <c:v>4.32</c:v>
                </c:pt>
                <c:pt idx="15">
                  <c:v>4.59</c:v>
                </c:pt>
                <c:pt idx="16">
                  <c:v>4.71</c:v>
                </c:pt>
                <c:pt idx="17">
                  <c:v>4.71</c:v>
                </c:pt>
                <c:pt idx="18">
                  <c:v>4.42</c:v>
                </c:pt>
                <c:pt idx="19">
                  <c:v>4.18</c:v>
                </c:pt>
                <c:pt idx="20">
                  <c:v>4.25</c:v>
                </c:pt>
                <c:pt idx="21">
                  <c:v>4.16</c:v>
                </c:pt>
                <c:pt idx="22">
                  <c:v>3.77</c:v>
                </c:pt>
                <c:pt idx="23">
                  <c:v>3.87</c:v>
                </c:pt>
                <c:pt idx="24">
                  <c:v>5.0599999999999996</c:v>
                </c:pt>
                <c:pt idx="25">
                  <c:v>5.0599999999999996</c:v>
                </c:pt>
                <c:pt idx="26">
                  <c:v>4.37</c:v>
                </c:pt>
                <c:pt idx="27">
                  <c:v>4.7300000000000004</c:v>
                </c:pt>
                <c:pt idx="28">
                  <c:v>4.83</c:v>
                </c:pt>
                <c:pt idx="29">
                  <c:v>4.83</c:v>
                </c:pt>
                <c:pt idx="30">
                  <c:v>4.57</c:v>
                </c:pt>
                <c:pt idx="31">
                  <c:v>4.41</c:v>
                </c:pt>
                <c:pt idx="32">
                  <c:v>4.3</c:v>
                </c:pt>
                <c:pt idx="33">
                  <c:v>5</c:v>
                </c:pt>
                <c:pt idx="34">
                  <c:v>5.2</c:v>
                </c:pt>
                <c:pt idx="35">
                  <c:v>5.08</c:v>
                </c:pt>
                <c:pt idx="36">
                  <c:v>5</c:v>
                </c:pt>
                <c:pt idx="37">
                  <c:v>4.5999999999999996</c:v>
                </c:pt>
                <c:pt idx="38">
                  <c:v>4.63</c:v>
                </c:pt>
                <c:pt idx="39">
                  <c:v>4.49</c:v>
                </c:pt>
                <c:pt idx="40">
                  <c:v>4.78</c:v>
                </c:pt>
                <c:pt idx="41">
                  <c:v>4.6500000000000004</c:v>
                </c:pt>
                <c:pt idx="42">
                  <c:v>4.53</c:v>
                </c:pt>
                <c:pt idx="43">
                  <c:v>4.79</c:v>
                </c:pt>
                <c:pt idx="44">
                  <c:v>4.9800000000000004</c:v>
                </c:pt>
                <c:pt idx="45">
                  <c:v>4.5999999999999996</c:v>
                </c:pt>
                <c:pt idx="46">
                  <c:v>4.3</c:v>
                </c:pt>
                <c:pt idx="47">
                  <c:v>4.4400000000000004</c:v>
                </c:pt>
                <c:pt idx="48">
                  <c:v>4.78</c:v>
                </c:pt>
                <c:pt idx="49">
                  <c:v>4.4400000000000004</c:v>
                </c:pt>
                <c:pt idx="50">
                  <c:v>4.79</c:v>
                </c:pt>
                <c:pt idx="51">
                  <c:v>5.0999999999999996</c:v>
                </c:pt>
                <c:pt idx="52">
                  <c:v>5.0599999999999996</c:v>
                </c:pt>
                <c:pt idx="53">
                  <c:v>4.92</c:v>
                </c:pt>
                <c:pt idx="54">
                  <c:v>5.08</c:v>
                </c:pt>
                <c:pt idx="55">
                  <c:v>5.1100000000000003</c:v>
                </c:pt>
                <c:pt idx="56">
                  <c:v>5.39</c:v>
                </c:pt>
                <c:pt idx="57">
                  <c:v>5.64</c:v>
                </c:pt>
                <c:pt idx="58">
                  <c:v>5.65</c:v>
                </c:pt>
                <c:pt idx="59">
                  <c:v>5.79</c:v>
                </c:pt>
                <c:pt idx="60">
                  <c:v>5.56</c:v>
                </c:pt>
                <c:pt idx="61">
                  <c:v>5.28</c:v>
                </c:pt>
                <c:pt idx="62">
                  <c:v>5.16</c:v>
                </c:pt>
                <c:pt idx="63">
                  <c:v>5.0999999999999996</c:v>
                </c:pt>
                <c:pt idx="64">
                  <c:v>4.8899999999999997</c:v>
                </c:pt>
                <c:pt idx="65">
                  <c:v>4.8899999999999997</c:v>
                </c:pt>
                <c:pt idx="66">
                  <c:v>5.34</c:v>
                </c:pt>
                <c:pt idx="67">
                  <c:v>5.0999999999999996</c:v>
                </c:pt>
                <c:pt idx="68">
                  <c:v>5.19</c:v>
                </c:pt>
                <c:pt idx="69">
                  <c:v>5.21</c:v>
                </c:pt>
                <c:pt idx="70">
                  <c:v>5.51</c:v>
                </c:pt>
                <c:pt idx="71">
                  <c:v>5.7</c:v>
                </c:pt>
                <c:pt idx="72">
                  <c:v>5.48</c:v>
                </c:pt>
                <c:pt idx="73">
                  <c:v>5.24</c:v>
                </c:pt>
                <c:pt idx="74">
                  <c:v>5.17</c:v>
                </c:pt>
                <c:pt idx="75">
                  <c:v>5.0199999999999996</c:v>
                </c:pt>
                <c:pt idx="76">
                  <c:v>4.6399999999999997</c:v>
                </c:pt>
                <c:pt idx="77">
                  <c:v>4.6399999999999997</c:v>
                </c:pt>
                <c:pt idx="78">
                  <c:v>4.18</c:v>
                </c:pt>
                <c:pt idx="79">
                  <c:v>4.2699999999999996</c:v>
                </c:pt>
                <c:pt idx="80">
                  <c:v>4.21</c:v>
                </c:pt>
                <c:pt idx="81">
                  <c:v>4.32</c:v>
                </c:pt>
                <c:pt idx="82">
                  <c:v>4.68</c:v>
                </c:pt>
                <c:pt idx="83">
                  <c:v>4.68</c:v>
                </c:pt>
                <c:pt idx="84">
                  <c:v>4.6900000000000004</c:v>
                </c:pt>
                <c:pt idx="85">
                  <c:v>4.6900000000000004</c:v>
                </c:pt>
                <c:pt idx="86">
                  <c:v>4.34</c:v>
                </c:pt>
                <c:pt idx="87">
                  <c:v>4.38</c:v>
                </c:pt>
                <c:pt idx="88">
                  <c:v>3.01</c:v>
                </c:pt>
                <c:pt idx="89">
                  <c:v>3.01</c:v>
                </c:pt>
                <c:pt idx="90">
                  <c:v>2.98</c:v>
                </c:pt>
                <c:pt idx="91">
                  <c:v>3.34</c:v>
                </c:pt>
                <c:pt idx="92">
                  <c:v>2.89</c:v>
                </c:pt>
                <c:pt idx="93">
                  <c:v>3.31</c:v>
                </c:pt>
                <c:pt idx="94">
                  <c:v>3.91</c:v>
                </c:pt>
                <c:pt idx="95">
                  <c:v>3.84</c:v>
                </c:pt>
                <c:pt idx="96">
                  <c:v>3.81</c:v>
                </c:pt>
                <c:pt idx="97">
                  <c:v>3.65</c:v>
                </c:pt>
                <c:pt idx="98">
                  <c:v>3.39</c:v>
                </c:pt>
                <c:pt idx="99">
                  <c:v>3.63</c:v>
                </c:pt>
                <c:pt idx="100">
                  <c:v>3.33</c:v>
                </c:pt>
                <c:pt idx="101">
                  <c:v>3.33</c:v>
                </c:pt>
                <c:pt idx="102">
                  <c:v>3.78</c:v>
                </c:pt>
                <c:pt idx="103">
                  <c:v>3.7</c:v>
                </c:pt>
                <c:pt idx="104">
                  <c:v>3.89</c:v>
                </c:pt>
                <c:pt idx="105">
                  <c:v>3.68</c:v>
                </c:pt>
                <c:pt idx="106">
                  <c:v>3.37</c:v>
                </c:pt>
                <c:pt idx="107">
                  <c:v>2.97</c:v>
                </c:pt>
                <c:pt idx="108">
                  <c:v>2.92</c:v>
                </c:pt>
                <c:pt idx="109">
                  <c:v>2.63</c:v>
                </c:pt>
                <c:pt idx="110">
                  <c:v>2.6</c:v>
                </c:pt>
                <c:pt idx="111">
                  <c:v>2.71</c:v>
                </c:pt>
                <c:pt idx="112">
                  <c:v>3.08</c:v>
                </c:pt>
                <c:pt idx="113">
                  <c:v>3.41</c:v>
                </c:pt>
                <c:pt idx="114">
                  <c:v>3.55</c:v>
                </c:pt>
                <c:pt idx="115">
                  <c:v>3.58</c:v>
                </c:pt>
                <c:pt idx="116">
                  <c:v>3.58</c:v>
                </c:pt>
                <c:pt idx="117">
                  <c:v>3.38</c:v>
                </c:pt>
                <c:pt idx="118">
                  <c:v>3.08</c:v>
                </c:pt>
                <c:pt idx="119">
                  <c:v>3.32</c:v>
                </c:pt>
                <c:pt idx="120">
                  <c:v>2.85</c:v>
                </c:pt>
                <c:pt idx="121">
                  <c:v>2.39</c:v>
                </c:pt>
                <c:pt idx="122">
                  <c:v>2.11</c:v>
                </c:pt>
                <c:pt idx="123">
                  <c:v>2.1800000000000002</c:v>
                </c:pt>
                <c:pt idx="124">
                  <c:v>2.2599999999999998</c:v>
                </c:pt>
                <c:pt idx="125">
                  <c:v>2.04</c:v>
                </c:pt>
                <c:pt idx="126">
                  <c:v>1.93</c:v>
                </c:pt>
                <c:pt idx="127">
                  <c:v>2.12</c:v>
                </c:pt>
                <c:pt idx="128">
                  <c:v>2.23</c:v>
                </c:pt>
                <c:pt idx="129">
                  <c:v>2.0699999999999998</c:v>
                </c:pt>
                <c:pt idx="130">
                  <c:v>1.66</c:v>
                </c:pt>
                <c:pt idx="131">
                  <c:v>1.77</c:v>
                </c:pt>
                <c:pt idx="132">
                  <c:v>1.63</c:v>
                </c:pt>
                <c:pt idx="133">
                  <c:v>1.71</c:v>
                </c:pt>
                <c:pt idx="134">
                  <c:v>1.71</c:v>
                </c:pt>
                <c:pt idx="135">
                  <c:v>1.77</c:v>
                </c:pt>
                <c:pt idx="136">
                  <c:v>1.66</c:v>
                </c:pt>
                <c:pt idx="137">
                  <c:v>1.66</c:v>
                </c:pt>
                <c:pt idx="138">
                  <c:v>2.04</c:v>
                </c:pt>
                <c:pt idx="139">
                  <c:v>1.96</c:v>
                </c:pt>
                <c:pt idx="140">
                  <c:v>1.99</c:v>
                </c:pt>
                <c:pt idx="141">
                  <c:v>1.82</c:v>
                </c:pt>
                <c:pt idx="142">
                  <c:v>2.33</c:v>
                </c:pt>
                <c:pt idx="143">
                  <c:v>2.7</c:v>
                </c:pt>
                <c:pt idx="144">
                  <c:v>2.86</c:v>
                </c:pt>
                <c:pt idx="145">
                  <c:v>2.94</c:v>
                </c:pt>
                <c:pt idx="146">
                  <c:v>2.79</c:v>
                </c:pt>
                <c:pt idx="147">
                  <c:v>2.75</c:v>
                </c:pt>
                <c:pt idx="148">
                  <c:v>2.85</c:v>
                </c:pt>
                <c:pt idx="149">
                  <c:v>2.85</c:v>
                </c:pt>
                <c:pt idx="150">
                  <c:v>2.79</c:v>
                </c:pt>
                <c:pt idx="151">
                  <c:v>2.8</c:v>
                </c:pt>
                <c:pt idx="152">
                  <c:v>2.89</c:v>
                </c:pt>
                <c:pt idx="153">
                  <c:v>2.74</c:v>
                </c:pt>
                <c:pt idx="154">
                  <c:v>2.58</c:v>
                </c:pt>
                <c:pt idx="155">
                  <c:v>2.66</c:v>
                </c:pt>
                <c:pt idx="156">
                  <c:v>2.65</c:v>
                </c:pt>
                <c:pt idx="157">
                  <c:v>2.65</c:v>
                </c:pt>
                <c:pt idx="158">
                  <c:v>2.58</c:v>
                </c:pt>
                <c:pt idx="159">
                  <c:v>2.4900000000000002</c:v>
                </c:pt>
                <c:pt idx="160">
                  <c:v>2.3199999999999998</c:v>
                </c:pt>
                <c:pt idx="161">
                  <c:v>2.3199999999999998</c:v>
                </c:pt>
                <c:pt idx="162">
                  <c:v>1.82</c:v>
                </c:pt>
                <c:pt idx="163">
                  <c:v>2.14</c:v>
                </c:pt>
                <c:pt idx="164">
                  <c:v>1.98</c:v>
                </c:pt>
                <c:pt idx="165">
                  <c:v>2.19</c:v>
                </c:pt>
                <c:pt idx="166">
                  <c:v>2.23</c:v>
                </c:pt>
                <c:pt idx="167">
                  <c:v>2.5099999999999998</c:v>
                </c:pt>
                <c:pt idx="168">
                  <c:v>2.2799999999999998</c:v>
                </c:pt>
                <c:pt idx="169">
                  <c:v>2.2200000000000002</c:v>
                </c:pt>
                <c:pt idx="170">
                  <c:v>2.0099999999999998</c:v>
                </c:pt>
                <c:pt idx="171">
                  <c:v>2.09</c:v>
                </c:pt>
                <c:pt idx="172">
                  <c:v>2.04</c:v>
                </c:pt>
                <c:pt idx="173">
                  <c:v>2.04</c:v>
                </c:pt>
                <c:pt idx="174">
                  <c:v>1.84</c:v>
                </c:pt>
                <c:pt idx="175">
                  <c:v>1.63</c:v>
                </c:pt>
                <c:pt idx="176">
                  <c:v>1.67</c:v>
                </c:pt>
                <c:pt idx="177">
                  <c:v>1.72</c:v>
                </c:pt>
                <c:pt idx="178">
                  <c:v>1.69</c:v>
                </c:pt>
                <c:pt idx="179">
                  <c:v>1.37</c:v>
                </c:pt>
                <c:pt idx="180">
                  <c:v>1.39</c:v>
                </c:pt>
                <c:pt idx="181">
                  <c:v>1.44</c:v>
                </c:pt>
                <c:pt idx="182">
                  <c:v>1.44</c:v>
                </c:pt>
                <c:pt idx="183">
                  <c:v>1.71</c:v>
                </c:pt>
                <c:pt idx="184">
                  <c:v>1.71</c:v>
                </c:pt>
                <c:pt idx="185">
                  <c:v>1.71</c:v>
                </c:pt>
                <c:pt idx="186">
                  <c:v>1.71</c:v>
                </c:pt>
                <c:pt idx="187">
                  <c:v>1.71</c:v>
                </c:pt>
              </c:numCache>
            </c:numRef>
          </c:val>
          <c:extLst>
            <c:ext xmlns:c16="http://schemas.microsoft.com/office/drawing/2014/chart" uri="{C3380CC4-5D6E-409C-BE32-E72D297353CC}">
              <c16:uniqueId val="{00000001-F4E5-44D3-9938-15CCBA529256}"/>
            </c:ext>
          </c:extLst>
        </c:ser>
        <c:dLbls>
          <c:showLegendKey val="0"/>
          <c:showVal val="0"/>
          <c:showCatName val="0"/>
          <c:showSerName val="0"/>
          <c:showPercent val="0"/>
          <c:showBubbleSize val="0"/>
        </c:dLbls>
        <c:axId val="1844942496"/>
        <c:axId val="1844941952"/>
      </c:areaChart>
      <c:catAx>
        <c:axId val="1844942496"/>
        <c:scaling>
          <c:orientation val="minMax"/>
        </c:scaling>
        <c:delete val="0"/>
        <c:axPos val="b"/>
        <c:numFmt formatCode="d\-mmm\-yy" sourceLinked="1"/>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844941952"/>
        <c:crosses val="autoZero"/>
        <c:auto val="0"/>
        <c:lblAlgn val="ctr"/>
        <c:lblOffset val="100"/>
        <c:noMultiLvlLbl val="1"/>
      </c:catAx>
      <c:valAx>
        <c:axId val="1844941952"/>
        <c:scaling>
          <c:orientation val="minMax"/>
        </c:scaling>
        <c:delete val="0"/>
        <c:axPos val="l"/>
        <c:majorGridlines>
          <c:spPr>
            <a:ln w="9525" cap="flat" cmpd="sng" algn="ctr">
              <a:solidFill>
                <a:schemeClr val="tx1">
                  <a:lumMod val="15000"/>
                  <a:lumOff val="85000"/>
                </a:schemeClr>
              </a:solidFill>
              <a:round/>
            </a:ln>
            <a:effectLst/>
          </c:spPr>
        </c:majorGridlines>
        <c:title>
          <c:tx>
            <c:strRef>
              <c:f>'Data for Double Graph'!$H$9</c:f>
              <c:strCache>
                <c:ptCount val="1"/>
                <c:pt idx="0">
                  <c:v>10 YR Swap Rate</c:v>
                </c:pt>
              </c:strCache>
            </c:strRef>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44942496"/>
        <c:crosses val="autoZero"/>
        <c:crossBetween val="midCat"/>
        <c:majorUnit val="1"/>
      </c:valAx>
      <c:spPr>
        <a:noFill/>
        <a:ln>
          <a:noFill/>
        </a:ln>
        <a:effectLst/>
      </c:spPr>
    </c:plotArea>
    <c:legend>
      <c:legendPos val="l"/>
      <c:layout>
        <c:manualLayout>
          <c:xMode val="edge"/>
          <c:yMode val="edge"/>
          <c:x val="0.66791080877791209"/>
          <c:y val="0.19421831072775236"/>
          <c:w val="0.21839795275590551"/>
          <c:h val="0.102067223558638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1819E7-D336-4FDF-9DA9-995FDC931D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73174D8-0C49-4C61-B33C-7CC1173F20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E6362-C243-4BD7-8116-525C59CC8567}" type="datetimeFigureOut">
              <a:rPr lang="en-US" smtClean="0"/>
              <a:t>9/25/2017</a:t>
            </a:fld>
            <a:endParaRPr lang="en-US" dirty="0"/>
          </a:p>
        </p:txBody>
      </p:sp>
      <p:sp>
        <p:nvSpPr>
          <p:cNvPr id="4" name="Footer Placeholder 3">
            <a:extLst>
              <a:ext uri="{FF2B5EF4-FFF2-40B4-BE49-F238E27FC236}">
                <a16:creationId xmlns:a16="http://schemas.microsoft.com/office/drawing/2014/main" id="{98764A41-3FA9-4EF1-8980-6FFFC21CF89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1FB549E-CB35-449F-9813-5897D56076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0E321F-EEE9-4F4F-B3D0-DE68EC469953}" type="slidenum">
              <a:rPr lang="en-US" smtClean="0"/>
              <a:t>‹#›</a:t>
            </a:fld>
            <a:endParaRPr lang="en-US" dirty="0"/>
          </a:p>
        </p:txBody>
      </p:sp>
    </p:spTree>
    <p:extLst>
      <p:ext uri="{BB962C8B-B14F-4D97-AF65-F5344CB8AC3E}">
        <p14:creationId xmlns:p14="http://schemas.microsoft.com/office/powerpoint/2010/main" val="2194847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FE369-2E8F-48E2-856E-6FD93C2D32AA}" type="datetimeFigureOut">
              <a:rPr lang="en-US" smtClean="0"/>
              <a:t>9/25/2017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CFB40-4400-4E60-8B5A-EE890C62C97E}" type="slidenum">
              <a:rPr lang="en-US" smtClean="0"/>
              <a:t>‹#›</a:t>
            </a:fld>
            <a:endParaRPr lang="en-US" dirty="0"/>
          </a:p>
        </p:txBody>
      </p:sp>
    </p:spTree>
    <p:extLst>
      <p:ext uri="{BB962C8B-B14F-4D97-AF65-F5344CB8AC3E}">
        <p14:creationId xmlns:p14="http://schemas.microsoft.com/office/powerpoint/2010/main" val="3055871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8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1449614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1392D83C-F396-40D2-BF40-708C0C43392F}"/>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3" name="Rectangle 3">
            <a:extLst>
              <a:ext uri="{FF2B5EF4-FFF2-40B4-BE49-F238E27FC236}">
                <a16:creationId xmlns:a16="http://schemas.microsoft.com/office/drawing/2014/main" id="{5DF640A9-4786-4692-92B2-29328BE8A1BF}"/>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65545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8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250631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725367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B6A2D792-8E16-44E4-8F93-F1B8C578726B}"/>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9" name="Rectangle 3">
            <a:extLst>
              <a:ext uri="{FF2B5EF4-FFF2-40B4-BE49-F238E27FC236}">
                <a16:creationId xmlns:a16="http://schemas.microsoft.com/office/drawing/2014/main" id="{B1AC3FB8-2C79-4909-AD04-DF36CFAAB15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4061016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C7F05B70-CE1C-4640-9C41-F3E3BFAE85B4}"/>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a:extLst>
              <a:ext uri="{FF2B5EF4-FFF2-40B4-BE49-F238E27FC236}">
                <a16:creationId xmlns:a16="http://schemas.microsoft.com/office/drawing/2014/main" id="{EBC7B713-5AD0-4C5F-ACB3-60C5B0B9398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662797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1720847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bwMode="auto">
          <a:xfrm>
            <a:off x="1293813" y="796925"/>
            <a:ext cx="4271962" cy="3203575"/>
          </a:xfrm>
          <a:prstGeom prst="rect">
            <a:avLst/>
          </a:prstGeom>
          <a:noFill/>
          <a:ln w="12700">
            <a:solidFill>
              <a:schemeClr val="tx1"/>
            </a:solidFill>
            <a:miter lim="800000"/>
            <a:headEnd/>
            <a:tailEnd/>
          </a:ln>
        </p:spPr>
      </p:sp>
      <p:sp>
        <p:nvSpPr>
          <p:cNvPr id="244739" name="Rectangle 3"/>
          <p:cNvSpPr>
            <a:spLocks noGrp="1" noChangeArrowheads="1"/>
          </p:cNvSpPr>
          <p:nvPr>
            <p:ph type="body" idx="1"/>
          </p:nvPr>
        </p:nvSpPr>
        <p:spPr bwMode="auto">
          <a:xfrm>
            <a:off x="914400" y="4344988"/>
            <a:ext cx="5029200" cy="3851275"/>
          </a:xfrm>
          <a:prstGeom prst="rect">
            <a:avLst/>
          </a:prstGeom>
          <a:noFill/>
          <a:ln>
            <a:miter lim="800000"/>
            <a:headEnd/>
            <a:tailEnd/>
          </a:ln>
        </p:spPr>
        <p:txBody>
          <a:bodyPr lIns="90488" tIns="44450" rIns="90488" bIns="44450"/>
          <a:lstStyle/>
          <a:p>
            <a:endParaRPr lang="en-US" dirty="0"/>
          </a:p>
        </p:txBody>
      </p:sp>
    </p:spTree>
    <p:extLst>
      <p:ext uri="{BB962C8B-B14F-4D97-AF65-F5344CB8AC3E}">
        <p14:creationId xmlns:p14="http://schemas.microsoft.com/office/powerpoint/2010/main" val="3053078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57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928850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033CE7E9-1099-4A7E-ABEB-BA55365A13A9}" type="slidenum">
              <a:rPr lang="en-AU"/>
              <a:pPr/>
              <a:t>90</a:t>
            </a:fld>
            <a:endParaRPr lang="en-AU" dirty="0"/>
          </a:p>
        </p:txBody>
      </p:sp>
      <p:sp>
        <p:nvSpPr>
          <p:cNvPr id="243715" name="Rectangle 2"/>
          <p:cNvSpPr>
            <a:spLocks noGrp="1" noRot="1" noChangeAspect="1" noChangeArrowheads="1" noTextEdit="1"/>
          </p:cNvSpPr>
          <p:nvPr>
            <p:ph type="sldImg"/>
          </p:nvPr>
        </p:nvSpPr>
        <p:spPr bwMode="auto">
          <a:xfrm>
            <a:off x="1293813" y="796925"/>
            <a:ext cx="4270375" cy="3203575"/>
          </a:xfrm>
          <a:prstGeom prst="rect">
            <a:avLst/>
          </a:prstGeom>
          <a:noFill/>
          <a:ln>
            <a:miter lim="800000"/>
            <a:headEnd/>
            <a:tailEnd/>
          </a:ln>
        </p:spPr>
      </p:sp>
      <p:sp>
        <p:nvSpPr>
          <p:cNvPr id="243716"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US" dirty="0"/>
          </a:p>
        </p:txBody>
      </p:sp>
    </p:spTree>
    <p:extLst>
      <p:ext uri="{BB962C8B-B14F-4D97-AF65-F5344CB8AC3E}">
        <p14:creationId xmlns:p14="http://schemas.microsoft.com/office/powerpoint/2010/main" val="332250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7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842194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5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609695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2344" y="1055803"/>
            <a:ext cx="7902608" cy="4913771"/>
          </a:xfrm>
        </p:spPr>
        <p:txBody>
          <a:bodyPr>
            <a:normAutofit/>
          </a:bodyPr>
          <a:lstStyle>
            <a:lvl1pPr>
              <a:defRPr sz="3200">
                <a:latin typeface="Times New Roman" panose="02020603050405020304" pitchFamily="18" charset="0"/>
                <a:cs typeface="Times New Roman" panose="02020603050405020304" pitchFamily="18" charset="0"/>
              </a:defRPr>
            </a:lvl1pPr>
            <a:lvl2pPr>
              <a:defRPr sz="28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7">
            <a:extLst>
              <a:ext uri="{FF2B5EF4-FFF2-40B4-BE49-F238E27FC236}">
                <a16:creationId xmlns:a16="http://schemas.microsoft.com/office/drawing/2014/main" id="{56B3EF04-CBD9-44A7-828D-D03E9B23CBDD}"/>
              </a:ext>
            </a:extLst>
          </p:cNvPr>
          <p:cNvSpPr>
            <a:spLocks noGrp="1"/>
          </p:cNvSpPr>
          <p:nvPr>
            <p:ph type="title"/>
          </p:nvPr>
        </p:nvSpPr>
        <p:spPr>
          <a:xfrm>
            <a:off x="732344" y="198385"/>
            <a:ext cx="7666938" cy="690676"/>
          </a:xfrm>
        </p:spPr>
        <p:txBody>
          <a:bodyPr>
            <a:normAutofit/>
          </a:bodyPr>
          <a:lstStyle>
            <a:lvl1pPr algn="ctr">
              <a:defRPr sz="3200" b="0">
                <a:latin typeface="Franklin Gothic Demi" panose="020B0703020102020204" pitchFamily="34" charset="0"/>
                <a:cs typeface="Times New Roman" panose="02020603050405020304" pitchFamily="18" charset="0"/>
              </a:defRPr>
            </a:lvl1pPr>
          </a:lstStyle>
          <a:p>
            <a:r>
              <a:rPr lang="en-US" dirty="0"/>
              <a:t>Click to edit Master title style</a:t>
            </a:r>
          </a:p>
        </p:txBody>
      </p:sp>
      <p:sp>
        <p:nvSpPr>
          <p:cNvPr id="9" name="슬라이드 번호 개체 틀 5">
            <a:extLst>
              <a:ext uri="{FF2B5EF4-FFF2-40B4-BE49-F238E27FC236}">
                <a16:creationId xmlns:a16="http://schemas.microsoft.com/office/drawing/2014/main" id="{B775D987-4BB2-4315-9290-E5AA81557DF0}"/>
              </a:ext>
            </a:extLst>
          </p:cNvPr>
          <p:cNvSpPr>
            <a:spLocks noGrp="1"/>
          </p:cNvSpPr>
          <p:nvPr>
            <p:ph type="sldNum" sz="quarter" idx="12"/>
          </p:nvPr>
        </p:nvSpPr>
        <p:spPr>
          <a:xfrm>
            <a:off x="8531258" y="6482601"/>
            <a:ext cx="546754" cy="266991"/>
          </a:xfrm>
          <a:prstGeom prst="rect">
            <a:avLst/>
          </a:prstGeom>
        </p:spPr>
        <p:txBody>
          <a:bodyPr/>
          <a:lstStyle>
            <a:lvl1pPr>
              <a:defRPr sz="1100">
                <a:solidFill>
                  <a:schemeClr val="accent1"/>
                </a:solidFill>
              </a:defRPr>
            </a:lvl1pPr>
          </a:lstStyle>
          <a:p>
            <a:pPr algn="ctr"/>
            <a:fld id="{0C3A1854-6B63-4059-B360-A3C4972BF0FC}" type="slidenum">
              <a:rPr lang="ko-KR" altLang="en-US" smtClean="0"/>
              <a:pPr algn="ctr"/>
              <a:t>‹#›</a:t>
            </a:fld>
            <a:endParaRPr lang="ko-KR" altLang="en-US" dirty="0"/>
          </a:p>
        </p:txBody>
      </p:sp>
      <p:pic>
        <p:nvPicPr>
          <p:cNvPr id="2" name="Picture 1">
            <a:extLst>
              <a:ext uri="{FF2B5EF4-FFF2-40B4-BE49-F238E27FC236}">
                <a16:creationId xmlns:a16="http://schemas.microsoft.com/office/drawing/2014/main" id="{5561255F-0CFD-4D1E-ABF9-F5B52F72520E}"/>
              </a:ext>
            </a:extLst>
          </p:cNvPr>
          <p:cNvPicPr>
            <a:picLocks noChangeAspect="1"/>
          </p:cNvPicPr>
          <p:nvPr userDrawn="1"/>
        </p:nvPicPr>
        <p:blipFill>
          <a:blip r:embed="rId2"/>
          <a:stretch>
            <a:fillRect/>
          </a:stretch>
        </p:blipFill>
        <p:spPr>
          <a:xfrm>
            <a:off x="0" y="6136316"/>
            <a:ext cx="5099901" cy="721684"/>
          </a:xfrm>
          <a:prstGeom prst="rect">
            <a:avLst/>
          </a:prstGeom>
        </p:spPr>
      </p:pic>
      <p:pic>
        <p:nvPicPr>
          <p:cNvPr id="5" name="Picture 4">
            <a:extLst>
              <a:ext uri="{FF2B5EF4-FFF2-40B4-BE49-F238E27FC236}">
                <a16:creationId xmlns:a16="http://schemas.microsoft.com/office/drawing/2014/main" id="{691D7257-EF0A-45BD-A957-616017C67BFD}"/>
              </a:ext>
            </a:extLst>
          </p:cNvPr>
          <p:cNvPicPr>
            <a:picLocks noChangeAspect="1"/>
          </p:cNvPicPr>
          <p:nvPr userDrawn="1"/>
        </p:nvPicPr>
        <p:blipFill>
          <a:blip r:embed="rId3"/>
          <a:stretch>
            <a:fillRect/>
          </a:stretch>
        </p:blipFill>
        <p:spPr>
          <a:xfrm>
            <a:off x="5773329" y="6532359"/>
            <a:ext cx="2757929" cy="217234"/>
          </a:xfrm>
          <a:prstGeom prst="rect">
            <a:avLst/>
          </a:prstGeom>
        </p:spPr>
      </p:pic>
    </p:spTree>
    <p:extLst>
      <p:ext uri="{BB962C8B-B14F-4D97-AF65-F5344CB8AC3E}">
        <p14:creationId xmlns:p14="http://schemas.microsoft.com/office/powerpoint/2010/main" val="31779055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8967801"/>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8047682"/>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4535770"/>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aturEner 1 Column">
    <p:spTree>
      <p:nvGrpSpPr>
        <p:cNvPr id="1" name=""/>
        <p:cNvGrpSpPr/>
        <p:nvPr/>
      </p:nvGrpSpPr>
      <p:grpSpPr>
        <a:xfrm>
          <a:off x="0" y="0"/>
          <a:ext cx="0" cy="0"/>
          <a:chOff x="0" y="0"/>
          <a:chExt cx="0" cy="0"/>
        </a:xfrm>
      </p:grpSpPr>
      <p:sp>
        <p:nvSpPr>
          <p:cNvPr id="7" name="Rectangle 6"/>
          <p:cNvSpPr/>
          <p:nvPr userDrawn="1"/>
        </p:nvSpPr>
        <p:spPr>
          <a:xfrm>
            <a:off x="0" y="0"/>
            <a:ext cx="7263924"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a:off x="7254876" y="6439256"/>
            <a:ext cx="1889125"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Slide Number Placeholder 5"/>
          <p:cNvSpPr>
            <a:spLocks noGrp="1"/>
          </p:cNvSpPr>
          <p:nvPr>
            <p:ph type="sldNum" sz="quarter" idx="12"/>
          </p:nvPr>
        </p:nvSpPr>
        <p:spPr>
          <a:xfrm>
            <a:off x="8468890" y="6470618"/>
            <a:ext cx="525566" cy="365125"/>
          </a:xfrm>
        </p:spPr>
        <p:txBody>
          <a:bodyPr/>
          <a:lstStyle>
            <a:lvl1pPr>
              <a:defRPr b="1" i="0" baseline="0">
                <a:solidFill>
                  <a:schemeClr val="bg1"/>
                </a:solidFill>
                <a:latin typeface="Calibri" pitchFamily="34" charset="0"/>
              </a:defRPr>
            </a:lvl1pPr>
          </a:lstStyle>
          <a:p>
            <a:fld id="{544D8C8E-B901-46BC-B69F-216056E5919B}" type="slidenum">
              <a:rPr lang="en-US" smtClean="0"/>
              <a:pPr/>
              <a:t>‹#›</a:t>
            </a:fld>
            <a:endParaRPr lang="en-US" dirty="0"/>
          </a:p>
        </p:txBody>
      </p:sp>
      <p:sp>
        <p:nvSpPr>
          <p:cNvPr id="12" name="Title 1"/>
          <p:cNvSpPr>
            <a:spLocks noGrp="1"/>
          </p:cNvSpPr>
          <p:nvPr>
            <p:ph type="ctrTitle" hasCustomPrompt="1"/>
          </p:nvPr>
        </p:nvSpPr>
        <p:spPr>
          <a:xfrm>
            <a:off x="238117" y="566590"/>
            <a:ext cx="8649509" cy="488877"/>
          </a:xfrm>
          <a:noFill/>
        </p:spPr>
        <p:txBody>
          <a:bodyPr>
            <a:noAutofit/>
          </a:bodyPr>
          <a:lstStyle>
            <a:lvl1pPr algn="l">
              <a:defRPr sz="1800" b="1" baseline="0">
                <a:solidFill>
                  <a:srgbClr val="002060"/>
                </a:solidFill>
                <a:latin typeface="Calibri" pitchFamily="34" charset="0"/>
              </a:defRPr>
            </a:lvl1pPr>
          </a:lstStyle>
          <a:p>
            <a:r>
              <a:rPr lang="en-US" dirty="0"/>
              <a:t>Title</a:t>
            </a:r>
          </a:p>
        </p:txBody>
      </p:sp>
      <p:sp>
        <p:nvSpPr>
          <p:cNvPr id="13" name="Text Placeholder 12"/>
          <p:cNvSpPr>
            <a:spLocks noGrp="1"/>
          </p:cNvSpPr>
          <p:nvPr>
            <p:ph type="body" sz="quarter" idx="13"/>
          </p:nvPr>
        </p:nvSpPr>
        <p:spPr>
          <a:xfrm>
            <a:off x="247102" y="1136652"/>
            <a:ext cx="8640524" cy="5221421"/>
          </a:xfrm>
        </p:spPr>
        <p:txBody>
          <a:bodyPr/>
          <a:lstStyle>
            <a:lvl1pPr>
              <a:buFont typeface="Wingdings" pitchFamily="2" charset="2"/>
              <a:buChar char="§"/>
              <a:defRPr sz="1650" b="1" i="0" baseline="0">
                <a:solidFill>
                  <a:srgbClr val="898989"/>
                </a:solidFill>
                <a:latin typeface="Calibri" pitchFamily="34" charset="0"/>
              </a:defRPr>
            </a:lvl1pPr>
            <a:lvl2pPr>
              <a:buFont typeface="Wingdings" pitchFamily="2" charset="2"/>
              <a:buChar char="ú"/>
              <a:defRPr sz="1500" b="1" i="0" baseline="0">
                <a:solidFill>
                  <a:srgbClr val="898989"/>
                </a:solidFill>
                <a:latin typeface="Calibri" pitchFamily="34" charset="0"/>
              </a:defRPr>
            </a:lvl2pPr>
            <a:lvl3pPr>
              <a:buFont typeface="Wingdings 2" pitchFamily="18" charset="2"/>
              <a:buChar char=""/>
              <a:defRPr sz="1350" b="1" i="0" baseline="0">
                <a:solidFill>
                  <a:srgbClr val="898989"/>
                </a:solidFill>
                <a:latin typeface="Calibri" pitchFamily="34" charset="0"/>
              </a:defRPr>
            </a:lvl3pPr>
            <a:lvl4pPr>
              <a:buFont typeface="Courier New" pitchFamily="49" charset="0"/>
              <a:buChar char="o"/>
              <a:defRPr sz="1200" b="1" i="0" baseline="0">
                <a:solidFill>
                  <a:srgbClr val="898989"/>
                </a:solidFill>
                <a:latin typeface="Calibri"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59922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자유형 12">
            <a:extLst>
              <a:ext uri="{FF2B5EF4-FFF2-40B4-BE49-F238E27FC236}">
                <a16:creationId xmlns:a16="http://schemas.microsoft.com/office/drawing/2014/main" id="{E09B705A-D507-4F62-972A-A1394A025C15}"/>
              </a:ext>
            </a:extLst>
          </p:cNvPr>
          <p:cNvSpPr>
            <a:spLocks noEditPoints="1"/>
          </p:cNvSpPr>
          <p:nvPr userDrawn="1"/>
        </p:nvSpPr>
        <p:spPr bwMode="auto">
          <a:xfrm>
            <a:off x="0" y="386499"/>
            <a:ext cx="9144000" cy="6471501"/>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latinLnBrk="1"/>
            <a:endParaRPr lang="ko-KR">
              <a:solidFill>
                <a:schemeClr val="lt1"/>
              </a:solidFill>
              <a:latin typeface="맑은 고딕" panose="020B0503020000020004" pitchFamily="50" charset="-127"/>
              <a:ea typeface="맑은 고딕" panose="020B0503020000020004" pitchFamily="50" charset="-127"/>
            </a:endParaRPr>
          </a:p>
        </p:txBody>
      </p:sp>
      <p:sp>
        <p:nvSpPr>
          <p:cNvPr id="3" name="Title 2">
            <a:extLst>
              <a:ext uri="{FF2B5EF4-FFF2-40B4-BE49-F238E27FC236}">
                <a16:creationId xmlns:a16="http://schemas.microsoft.com/office/drawing/2014/main" id="{C016B144-F25F-4FB0-9D3A-80E11FE1E104}"/>
              </a:ext>
            </a:extLst>
          </p:cNvPr>
          <p:cNvSpPr>
            <a:spLocks noGrp="1"/>
          </p:cNvSpPr>
          <p:nvPr>
            <p:ph type="title"/>
          </p:nvPr>
        </p:nvSpPr>
        <p:spPr>
          <a:xfrm>
            <a:off x="628650" y="2570998"/>
            <a:ext cx="7886700" cy="1325563"/>
          </a:xfrm>
        </p:spPr>
        <p:txBody>
          <a:bodyPr>
            <a:normAutofit/>
          </a:bodyPr>
          <a:lstStyle>
            <a:lvl1pPr algn="ctr">
              <a:defRPr sz="4000">
                <a:latin typeface="Franklin Gothic Demi" panose="020B070302010202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C4B55B27-1C47-4BF0-B945-32C75CF572CF}"/>
              </a:ext>
            </a:extLst>
          </p:cNvPr>
          <p:cNvPicPr>
            <a:picLocks noChangeAspect="1"/>
          </p:cNvPicPr>
          <p:nvPr userDrawn="1"/>
        </p:nvPicPr>
        <p:blipFill>
          <a:blip r:embed="rId2"/>
          <a:stretch>
            <a:fillRect/>
          </a:stretch>
        </p:blipFill>
        <p:spPr>
          <a:xfrm>
            <a:off x="0" y="6183005"/>
            <a:ext cx="4769963" cy="674995"/>
          </a:xfrm>
          <a:prstGeom prst="rect">
            <a:avLst/>
          </a:prstGeom>
        </p:spPr>
      </p:pic>
      <p:pic>
        <p:nvPicPr>
          <p:cNvPr id="4" name="Picture 3">
            <a:extLst>
              <a:ext uri="{FF2B5EF4-FFF2-40B4-BE49-F238E27FC236}">
                <a16:creationId xmlns:a16="http://schemas.microsoft.com/office/drawing/2014/main" id="{18EA724E-444B-4754-AF6F-D9EABE45A99C}"/>
              </a:ext>
            </a:extLst>
          </p:cNvPr>
          <p:cNvPicPr>
            <a:picLocks noChangeAspect="1"/>
          </p:cNvPicPr>
          <p:nvPr userDrawn="1"/>
        </p:nvPicPr>
        <p:blipFill>
          <a:blip r:embed="rId3"/>
          <a:stretch>
            <a:fillRect/>
          </a:stretch>
        </p:blipFill>
        <p:spPr>
          <a:xfrm>
            <a:off x="6080289" y="6632598"/>
            <a:ext cx="2861624" cy="225402"/>
          </a:xfrm>
          <a:prstGeom prst="rect">
            <a:avLst/>
          </a:prstGeom>
        </p:spPr>
      </p:pic>
    </p:spTree>
    <p:extLst>
      <p:ext uri="{BB962C8B-B14F-4D97-AF65-F5344CB8AC3E}">
        <p14:creationId xmlns:p14="http://schemas.microsoft.com/office/powerpoint/2010/main" val="222736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a:latin typeface="Cambria" pitchFamily="18" charset="0"/>
              </a:rPr>
              <a:t>2016 Global Financial Leaders</a:t>
            </a:r>
            <a:r>
              <a:rPr lang="en-US" altLang="ko-KR" sz="1800" b="1" i="1" baseline="0" dirty="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spTree>
    <p:extLst>
      <p:ext uri="{BB962C8B-B14F-4D97-AF65-F5344CB8AC3E}">
        <p14:creationId xmlns:p14="http://schemas.microsoft.com/office/powerpoint/2010/main" val="199483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223962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146851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354854"/>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0356211"/>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589156"/>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0523231"/>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2971403"/>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73" r:id="rId3"/>
    <p:sldLayoutId id="2147483674" r:id="rId4"/>
    <p:sldLayoutId id="2147483675" r:id="rId5"/>
    <p:sldLayoutId id="2147483676" r:id="rId6"/>
    <p:sldLayoutId id="2147483681" r:id="rId7"/>
    <p:sldLayoutId id="2147483683" r:id="rId8"/>
    <p:sldLayoutId id="2147483684" r:id="rId9"/>
    <p:sldLayoutId id="2147483685" r:id="rId10"/>
    <p:sldLayoutId id="2147483686" r:id="rId11"/>
    <p:sldLayoutId id="2147483687" r:id="rId12"/>
    <p:sldLayoutId id="214748368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15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www.edbodmer.com/"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A3B4A-E4C0-44F8-A0B2-3543BAC7FCB3}"/>
              </a:ext>
            </a:extLst>
          </p:cNvPr>
          <p:cNvSpPr>
            <a:spLocks noGrp="1"/>
          </p:cNvSpPr>
          <p:nvPr>
            <p:ph type="title"/>
          </p:nvPr>
        </p:nvSpPr>
        <p:spPr/>
        <p:txBody>
          <a:bodyPr/>
          <a:lstStyle/>
          <a:p>
            <a:r>
              <a:rPr lang="en-US" dirty="0"/>
              <a:t>Project Finance Modelling</a:t>
            </a:r>
          </a:p>
        </p:txBody>
      </p:sp>
    </p:spTree>
    <p:extLst>
      <p:ext uri="{BB962C8B-B14F-4D97-AF65-F5344CB8AC3E}">
        <p14:creationId xmlns:p14="http://schemas.microsoft.com/office/powerpoint/2010/main" val="504002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C4752A-20E1-45D7-A3DD-0EC8DE9D84F8}"/>
              </a:ext>
            </a:extLst>
          </p:cNvPr>
          <p:cNvSpPr>
            <a:spLocks noGrp="1"/>
          </p:cNvSpPr>
          <p:nvPr>
            <p:ph idx="1"/>
          </p:nvPr>
        </p:nvSpPr>
        <p:spPr/>
        <p:txBody>
          <a:bodyPr/>
          <a:lstStyle/>
          <a:p>
            <a:r>
              <a:rPr lang="en-US" dirty="0"/>
              <a:t>Generic Macros</a:t>
            </a:r>
          </a:p>
          <a:p>
            <a:pPr lvl="1"/>
            <a:r>
              <a:rPr lang="en-US" dirty="0"/>
              <a:t>Shift, CNTL, R to copy to the RIGHT</a:t>
            </a:r>
          </a:p>
          <a:p>
            <a:pPr lvl="1"/>
            <a:r>
              <a:rPr lang="en-US" dirty="0"/>
              <a:t>CNTL, ALT, C to colour and format</a:t>
            </a:r>
          </a:p>
          <a:p>
            <a:pPr lvl="1"/>
            <a:r>
              <a:rPr lang="en-US" dirty="0"/>
              <a:t>Must Enable Macros</a:t>
            </a:r>
          </a:p>
          <a:p>
            <a:pPr lvl="1"/>
            <a:r>
              <a:rPr lang="en-US" dirty="0"/>
              <a:t>Should say CNTL,ALT,C on the bottom of excel</a:t>
            </a:r>
          </a:p>
          <a:p>
            <a:r>
              <a:rPr lang="en-US" dirty="0"/>
              <a:t>Read PDF to Excel</a:t>
            </a:r>
          </a:p>
          <a:p>
            <a:pPr lvl="1"/>
            <a:r>
              <a:rPr lang="en-US" dirty="0"/>
              <a:t>Should say SHIFT, CNTL, A on the bottom</a:t>
            </a:r>
          </a:p>
          <a:p>
            <a:pPr lvl="1"/>
            <a:r>
              <a:rPr lang="en-US" dirty="0"/>
              <a:t>Enable Macros</a:t>
            </a:r>
          </a:p>
          <a:p>
            <a:pPr lvl="1"/>
            <a:r>
              <a:rPr lang="en-US" dirty="0"/>
              <a:t>Use Acrobat</a:t>
            </a:r>
          </a:p>
          <a:p>
            <a:pPr lvl="1"/>
            <a:r>
              <a:rPr lang="en-US" dirty="0"/>
              <a:t>Use Google Chrome</a:t>
            </a:r>
          </a:p>
        </p:txBody>
      </p:sp>
      <p:sp>
        <p:nvSpPr>
          <p:cNvPr id="3" name="Title 2">
            <a:extLst>
              <a:ext uri="{FF2B5EF4-FFF2-40B4-BE49-F238E27FC236}">
                <a16:creationId xmlns:a16="http://schemas.microsoft.com/office/drawing/2014/main" id="{C8402249-70A5-4CDD-9399-6F3BFA385F3D}"/>
              </a:ext>
            </a:extLst>
          </p:cNvPr>
          <p:cNvSpPr>
            <a:spLocks noGrp="1"/>
          </p:cNvSpPr>
          <p:nvPr>
            <p:ph type="title"/>
          </p:nvPr>
        </p:nvSpPr>
        <p:spPr/>
        <p:txBody>
          <a:bodyPr/>
          <a:lstStyle/>
          <a:p>
            <a:r>
              <a:rPr lang="en-US" dirty="0"/>
              <a:t>Files to Use and Open</a:t>
            </a:r>
          </a:p>
        </p:txBody>
      </p:sp>
      <p:sp>
        <p:nvSpPr>
          <p:cNvPr id="4" name="Slide Number Placeholder 3">
            <a:extLst>
              <a:ext uri="{FF2B5EF4-FFF2-40B4-BE49-F238E27FC236}">
                <a16:creationId xmlns:a16="http://schemas.microsoft.com/office/drawing/2014/main" id="{E0E1FEED-2B16-4A1C-AB28-C039C1FF59B7}"/>
              </a:ext>
            </a:extLst>
          </p:cNvPr>
          <p:cNvSpPr>
            <a:spLocks noGrp="1"/>
          </p:cNvSpPr>
          <p:nvPr>
            <p:ph type="sldNum" sz="quarter" idx="12"/>
          </p:nvPr>
        </p:nvSpPr>
        <p:spPr/>
        <p:txBody>
          <a:bodyPr/>
          <a:lstStyle/>
          <a:p>
            <a:pPr algn="ctr"/>
            <a:fld id="{0C3A1854-6B63-4059-B360-A3C4972BF0FC}" type="slidenum">
              <a:rPr lang="ko-KR" altLang="en-US" smtClean="0"/>
              <a:pPr algn="ctr"/>
              <a:t>10</a:t>
            </a:fld>
            <a:endParaRPr lang="ko-KR" altLang="en-US" dirty="0"/>
          </a:p>
        </p:txBody>
      </p:sp>
    </p:spTree>
    <p:extLst>
      <p:ext uri="{BB962C8B-B14F-4D97-AF65-F5344CB8AC3E}">
        <p14:creationId xmlns:p14="http://schemas.microsoft.com/office/powerpoint/2010/main" val="5735783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Nuanced Issues with Equity Bridge Loans</a:t>
            </a:r>
          </a:p>
        </p:txBody>
      </p:sp>
      <p:sp>
        <p:nvSpPr>
          <p:cNvPr id="3" name="Content Placeholder 2"/>
          <p:cNvSpPr>
            <a:spLocks noGrp="1"/>
          </p:cNvSpPr>
          <p:nvPr>
            <p:ph idx="1"/>
          </p:nvPr>
        </p:nvSpPr>
        <p:spPr/>
        <p:txBody>
          <a:bodyPr>
            <a:normAutofit fontScale="92500" lnSpcReduction="10000"/>
          </a:bodyPr>
          <a:lstStyle/>
          <a:p>
            <a:r>
              <a:rPr lang="en-GB" sz="2400" dirty="0"/>
              <a:t>In pure project finance, equity should be contributed before debt during the construction period to assure that equity does not walk away from the project during construction. </a:t>
            </a:r>
          </a:p>
          <a:p>
            <a:r>
              <a:rPr lang="en-GB" sz="2400" dirty="0"/>
              <a:t>Pro-rata debt and equity contributions or equity bridge loans require some kind of sponsor support and can in theory distort the equity cash flow. </a:t>
            </a:r>
          </a:p>
          <a:p>
            <a:r>
              <a:rPr lang="en-GB" sz="2400" dirty="0"/>
              <a:t>An equity bridge loan requires parent support, the cost of which is not included in the equity IRR. The effects of IDC on equity bridge loan on project taxes and the effects of equity bridge loans in different interest rate environments and on different types of projects will be discussed.</a:t>
            </a:r>
          </a:p>
          <a:p>
            <a:r>
              <a:rPr lang="en-US" altLang="en-US" sz="2400" dirty="0"/>
              <a:t>Issue</a:t>
            </a:r>
          </a:p>
          <a:p>
            <a:pPr lvl="1"/>
            <a:r>
              <a:rPr lang="en-US" altLang="en-US" sz="2400" dirty="0"/>
              <a:t>Should the equity bridge loan be included in computing Equity IRR.</a:t>
            </a:r>
          </a:p>
          <a:p>
            <a:pPr lvl="1"/>
            <a:r>
              <a:rPr lang="en-US" altLang="en-US" sz="2400" dirty="0"/>
              <a:t>The loan uses resources of the parent and must be guaranteed by the parent</a:t>
            </a:r>
          </a:p>
        </p:txBody>
      </p:sp>
    </p:spTree>
    <p:extLst>
      <p:ext uri="{BB962C8B-B14F-4D97-AF65-F5344CB8AC3E}">
        <p14:creationId xmlns:p14="http://schemas.microsoft.com/office/powerpoint/2010/main" val="280480769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with EBL</a:t>
            </a:r>
          </a:p>
        </p:txBody>
      </p:sp>
      <p:sp>
        <p:nvSpPr>
          <p:cNvPr id="3" name="Content Placeholder 2"/>
          <p:cNvSpPr>
            <a:spLocks noGrp="1"/>
          </p:cNvSpPr>
          <p:nvPr>
            <p:ph idx="1"/>
          </p:nvPr>
        </p:nvSpPr>
        <p:spPr>
          <a:xfrm>
            <a:off x="134754" y="1263193"/>
            <a:ext cx="8075595" cy="2817920"/>
          </a:xfrm>
        </p:spPr>
        <p:txBody>
          <a:bodyPr>
            <a:normAutofit lnSpcReduction="10000"/>
          </a:bodyPr>
          <a:lstStyle/>
          <a:p>
            <a:r>
              <a:rPr lang="en-US" dirty="0"/>
              <a:t>If there are multiple sponsors, one of which provides a guarantee, how should the benefits of the EBL be allocated</a:t>
            </a:r>
          </a:p>
          <a:p>
            <a:r>
              <a:rPr lang="en-US" dirty="0"/>
              <a:t>The IDC increases the cost of the project and increases other debt capacity if there is a debt capacity constraint</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101</a:t>
            </a:fld>
            <a:endParaRPr lang="en-GB" dirty="0"/>
          </a:p>
        </p:txBody>
      </p:sp>
      <p:pic>
        <p:nvPicPr>
          <p:cNvPr id="5" name="Picture 4"/>
          <p:cNvPicPr>
            <a:picLocks noChangeAspect="1"/>
          </p:cNvPicPr>
          <p:nvPr/>
        </p:nvPicPr>
        <p:blipFill>
          <a:blip r:embed="rId2"/>
          <a:stretch>
            <a:fillRect/>
          </a:stretch>
        </p:blipFill>
        <p:spPr>
          <a:xfrm>
            <a:off x="3456958" y="3785821"/>
            <a:ext cx="4971417" cy="2541710"/>
          </a:xfrm>
          <a:prstGeom prst="rect">
            <a:avLst/>
          </a:prstGeom>
        </p:spPr>
      </p:pic>
    </p:spTree>
    <p:extLst>
      <p:ext uri="{BB962C8B-B14F-4D97-AF65-F5344CB8AC3E}">
        <p14:creationId xmlns:p14="http://schemas.microsoft.com/office/powerpoint/2010/main" val="348586567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IDC on Shareholder Loans</a:t>
            </a:r>
          </a:p>
        </p:txBody>
      </p:sp>
      <p:sp>
        <p:nvSpPr>
          <p:cNvPr id="3" name="Content Placeholder 2"/>
          <p:cNvSpPr>
            <a:spLocks noGrp="1"/>
          </p:cNvSpPr>
          <p:nvPr>
            <p:ph idx="1"/>
          </p:nvPr>
        </p:nvSpPr>
        <p:spPr/>
        <p:txBody>
          <a:bodyPr>
            <a:normAutofit fontScale="92500" lnSpcReduction="10000"/>
          </a:bodyPr>
          <a:lstStyle/>
          <a:p>
            <a:r>
              <a:rPr lang="en-US" dirty="0"/>
              <a:t>Shareholder loans seem to have no effect on senior debt.  All of the covenants and waterfall issues occur after the senior debt is paid.</a:t>
            </a:r>
          </a:p>
          <a:p>
            <a:r>
              <a:rPr lang="en-US" dirty="0"/>
              <a:t>If senior debt limits the dividends to shareholders, it will also limit the shareholder loan payments</a:t>
            </a:r>
          </a:p>
          <a:p>
            <a:r>
              <a:rPr lang="en-US" dirty="0"/>
              <a:t>Equity IRR should consider the shareholder loan and any other equity as combined cash flows</a:t>
            </a:r>
          </a:p>
          <a:p>
            <a:r>
              <a:rPr lang="en-US" dirty="0"/>
              <a:t>The shareholder loan may affect taxes which will increase the cash flow (and cause a circular reference problem).</a:t>
            </a:r>
          </a:p>
        </p:txBody>
      </p:sp>
    </p:spTree>
    <p:extLst>
      <p:ext uri="{BB962C8B-B14F-4D97-AF65-F5344CB8AC3E}">
        <p14:creationId xmlns:p14="http://schemas.microsoft.com/office/powerpoint/2010/main" val="363015956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Standby Loans for Construction Cost Over-run and the Issue of Cost Under-run</a:t>
            </a:r>
          </a:p>
        </p:txBody>
      </p:sp>
      <p:sp>
        <p:nvSpPr>
          <p:cNvPr id="3" name="Content Placeholder 2"/>
          <p:cNvSpPr>
            <a:spLocks noGrp="1"/>
          </p:cNvSpPr>
          <p:nvPr>
            <p:ph idx="1"/>
          </p:nvPr>
        </p:nvSpPr>
        <p:spPr/>
        <p:txBody>
          <a:bodyPr/>
          <a:lstStyle/>
          <a:p>
            <a:r>
              <a:rPr lang="en-US" dirty="0"/>
              <a:t>With a cost over-run facility, the commitment fee can increase the cost of the project.</a:t>
            </a:r>
          </a:p>
          <a:p>
            <a:r>
              <a:rPr lang="en-US" dirty="0"/>
              <a:t>If the debt is subordinated to senior debt the over-run facility is similar to shareholder loans.</a:t>
            </a:r>
          </a:p>
          <a:p>
            <a:r>
              <a:rPr lang="en-US" dirty="0"/>
              <a:t>If there is a cost under-run and the debt has been committed with and EBL or pro-rata, a question arises as to whether the debt should be reduced or whether the proceeds should accrue to shareholders.</a:t>
            </a:r>
          </a:p>
        </p:txBody>
      </p:sp>
    </p:spTree>
    <p:extLst>
      <p:ext uri="{BB962C8B-B14F-4D97-AF65-F5344CB8AC3E}">
        <p14:creationId xmlns:p14="http://schemas.microsoft.com/office/powerpoint/2010/main" val="342289334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Evaluation of Delays in Construction</a:t>
            </a:r>
          </a:p>
        </p:txBody>
      </p:sp>
      <p:sp>
        <p:nvSpPr>
          <p:cNvPr id="3" name="Content Placeholder 2"/>
          <p:cNvSpPr>
            <a:spLocks noGrp="1"/>
          </p:cNvSpPr>
          <p:nvPr>
            <p:ph idx="1"/>
          </p:nvPr>
        </p:nvSpPr>
        <p:spPr/>
        <p:txBody>
          <a:bodyPr/>
          <a:lstStyle/>
          <a:p>
            <a:r>
              <a:rPr lang="en-US" dirty="0"/>
              <a:t>In evaluating delays in construction, it is generally better not to change the S-curve but rather to assume there is dead time.</a:t>
            </a:r>
          </a:p>
          <a:p>
            <a:r>
              <a:rPr lang="en-US" dirty="0"/>
              <a:t>After accounting for the reductions in PPA revenues, the liquidated damage can accrue to reduction of debt to maintain the DSCR.</a:t>
            </a:r>
          </a:p>
        </p:txBody>
      </p:sp>
      <p:pic>
        <p:nvPicPr>
          <p:cNvPr id="4" name="Picture 3"/>
          <p:cNvPicPr>
            <a:picLocks noChangeAspect="1"/>
          </p:cNvPicPr>
          <p:nvPr/>
        </p:nvPicPr>
        <p:blipFill>
          <a:blip r:embed="rId2"/>
          <a:stretch>
            <a:fillRect/>
          </a:stretch>
        </p:blipFill>
        <p:spPr>
          <a:xfrm>
            <a:off x="2702849" y="4335292"/>
            <a:ext cx="5901179" cy="2400878"/>
          </a:xfrm>
          <a:prstGeom prst="rect">
            <a:avLst/>
          </a:prstGeom>
        </p:spPr>
      </p:pic>
    </p:spTree>
    <p:extLst>
      <p:ext uri="{BB962C8B-B14F-4D97-AF65-F5344CB8AC3E}">
        <p14:creationId xmlns:p14="http://schemas.microsoft.com/office/powerpoint/2010/main" val="12766753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IDC Calculations with Portfolios</a:t>
            </a:r>
          </a:p>
        </p:txBody>
      </p:sp>
      <p:sp>
        <p:nvSpPr>
          <p:cNvPr id="3" name="Content Placeholder 2"/>
          <p:cNvSpPr>
            <a:spLocks noGrp="1"/>
          </p:cNvSpPr>
          <p:nvPr>
            <p:ph idx="1"/>
          </p:nvPr>
        </p:nvSpPr>
        <p:spPr/>
        <p:txBody>
          <a:bodyPr>
            <a:normAutofit fontScale="92500"/>
          </a:bodyPr>
          <a:lstStyle/>
          <a:p>
            <a:r>
              <a:rPr lang="en-US" dirty="0"/>
              <a:t>The IDC calculations can be complex if some parts of the project are completed while others are continuing to be constructed.</a:t>
            </a:r>
          </a:p>
          <a:p>
            <a:r>
              <a:rPr lang="en-US" dirty="0"/>
              <a:t>This is a typical problem in real estate and solar roof-top</a:t>
            </a:r>
          </a:p>
          <a:p>
            <a:r>
              <a:rPr lang="en-US" dirty="0"/>
              <a:t>To resolve the problem:</a:t>
            </a:r>
          </a:p>
          <a:p>
            <a:pPr lvl="1"/>
            <a:r>
              <a:rPr lang="en-US" dirty="0"/>
              <a:t>Keep track of plant in service and construction work in progress in separate accounts</a:t>
            </a:r>
          </a:p>
          <a:p>
            <a:pPr lvl="1"/>
            <a:r>
              <a:rPr lang="en-US" dirty="0"/>
              <a:t>Allocate interest from the ratio of CWIP to (CWIP + Plant in Service)</a:t>
            </a:r>
          </a:p>
          <a:p>
            <a:pPr lvl="1"/>
            <a:r>
              <a:rPr lang="en-US" dirty="0"/>
              <a:t>IDC itself will also be in CWIP and Plant in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105</a:t>
            </a:fld>
            <a:endParaRPr lang="en-GB" dirty="0"/>
          </a:p>
        </p:txBody>
      </p:sp>
    </p:spTree>
    <p:extLst>
      <p:ext uri="{BB962C8B-B14F-4D97-AF65-F5344CB8AC3E}">
        <p14:creationId xmlns:p14="http://schemas.microsoft.com/office/powerpoint/2010/main" val="187330599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Draw-downs and Management of Disbursement of Funds</a:t>
            </a:r>
          </a:p>
        </p:txBody>
      </p:sp>
      <p:sp>
        <p:nvSpPr>
          <p:cNvPr id="26627" name="Rectangle 3"/>
          <p:cNvSpPr>
            <a:spLocks noGrp="1" noChangeArrowheads="1"/>
          </p:cNvSpPr>
          <p:nvPr>
            <p:ph idx="1"/>
          </p:nvPr>
        </p:nvSpPr>
        <p:spPr/>
        <p:txBody>
          <a:bodyPr>
            <a:normAutofit fontScale="92500" lnSpcReduction="20000"/>
          </a:bodyPr>
          <a:lstStyle/>
          <a:p>
            <a:r>
              <a:rPr lang="en-US" altLang="en-US" dirty="0"/>
              <a:t>The strict control of fund disbursements can provide a mechanism to maintain leverage over contractors and thus help to minimize construction risk in the better rated projects. </a:t>
            </a:r>
          </a:p>
          <a:p>
            <a:r>
              <a:rPr lang="en-US" altLang="en-US" dirty="0"/>
              <a:t>Loan documents typically give lenders the right to closely monitor construction progress and release funds only for work that the lender's engineering and construction expert has approved as being complete. </a:t>
            </a:r>
          </a:p>
          <a:p>
            <a:r>
              <a:rPr lang="en-US" altLang="en-US" dirty="0"/>
              <a:t>Third-party trustees, acting in a fiduciary capacity, will generally manage disbursement of funds to protect debtholders' interest in the project. (Multiple Investors) </a:t>
            </a:r>
          </a:p>
          <a:p>
            <a:pPr>
              <a:buFontTx/>
              <a:buNone/>
            </a:pPr>
            <a:endParaRPr lang="en-US" altLang="en-US" dirty="0"/>
          </a:p>
        </p:txBody>
      </p:sp>
    </p:spTree>
    <p:extLst>
      <p:ext uri="{BB962C8B-B14F-4D97-AF65-F5344CB8AC3E}">
        <p14:creationId xmlns:p14="http://schemas.microsoft.com/office/powerpoint/2010/main" val="146914442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altLang="en-US" sz="2400" dirty="0"/>
              <a:t>Retention of all debt-financed funds in a segregated account by a trustee experienced in management of power project construction, preferably an experienced bank or other lender for these projects; </a:t>
            </a:r>
          </a:p>
          <a:p>
            <a:pPr lvl="1"/>
            <a:r>
              <a:rPr lang="en-US" altLang="en-US" sz="2000" dirty="0"/>
              <a:t>Payment structures that retain a small portion of each amount payable, about 5%, until the project reaches commercial completion; </a:t>
            </a:r>
          </a:p>
          <a:p>
            <a:pPr lvl="1"/>
            <a:r>
              <a:rPr lang="en-US" altLang="en-US" sz="2000" dirty="0"/>
              <a:t>Disbursements made only for work certified as complete by an independent project engineer retained by the construction trustee solely for approving disbursements; </a:t>
            </a:r>
          </a:p>
          <a:p>
            <a:pPr lvl="1"/>
            <a:r>
              <a:rPr lang="en-US" altLang="en-US" sz="2000" dirty="0"/>
              <a:t>Right to suspend or halt disbursements when the trustee concludes that construction progress is materially at risk (reversals or revocations of necessary regulatory approvals or changes in law or cost outside the levels anticipated by the budget and schedule) </a:t>
            </a:r>
          </a:p>
          <a:p>
            <a:r>
              <a:rPr lang="en-US" altLang="en-US" sz="2400" dirty="0"/>
              <a:t>Authority to approve all change orders or authority to limit change orders to a pre-determined amount (example MCV)</a:t>
            </a:r>
          </a:p>
        </p:txBody>
      </p:sp>
      <p:sp>
        <p:nvSpPr>
          <p:cNvPr id="27650" name="Rectangle 2"/>
          <p:cNvSpPr>
            <a:spLocks noGrp="1" noChangeArrowheads="1"/>
          </p:cNvSpPr>
          <p:nvPr>
            <p:ph type="title"/>
          </p:nvPr>
        </p:nvSpPr>
        <p:spPr/>
        <p:txBody>
          <a:bodyPr/>
          <a:lstStyle/>
          <a:p>
            <a:r>
              <a:rPr lang="en-US" altLang="en-US" dirty="0"/>
              <a:t>Draw-downs and Retention of Funds</a:t>
            </a:r>
          </a:p>
        </p:txBody>
      </p:sp>
    </p:spTree>
    <p:extLst>
      <p:ext uri="{BB962C8B-B14F-4D97-AF65-F5344CB8AC3E}">
        <p14:creationId xmlns:p14="http://schemas.microsoft.com/office/powerpoint/2010/main" val="236178912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Enhancements - Introduction</a:t>
            </a:r>
          </a:p>
        </p:txBody>
      </p:sp>
      <p:sp>
        <p:nvSpPr>
          <p:cNvPr id="3" name="Content Placeholder 2"/>
          <p:cNvSpPr>
            <a:spLocks noGrp="1"/>
          </p:cNvSpPr>
          <p:nvPr>
            <p:ph idx="1"/>
          </p:nvPr>
        </p:nvSpPr>
        <p:spPr/>
        <p:txBody>
          <a:bodyPr>
            <a:normAutofit fontScale="85000" lnSpcReduction="20000"/>
          </a:bodyPr>
          <a:lstStyle/>
          <a:p>
            <a:r>
              <a:rPr lang="en-US" dirty="0"/>
              <a:t>Various added provisions that are included in loan agreements to provide additional protection to lenders. </a:t>
            </a:r>
          </a:p>
          <a:p>
            <a:r>
              <a:rPr lang="en-US" dirty="0"/>
              <a:t>These provisions that can include:</a:t>
            </a:r>
          </a:p>
          <a:p>
            <a:pPr lvl="1"/>
            <a:r>
              <a:rPr lang="en-US" dirty="0"/>
              <a:t>DSRA’s</a:t>
            </a:r>
          </a:p>
          <a:p>
            <a:pPr lvl="1"/>
            <a:r>
              <a:rPr lang="en-US" dirty="0"/>
              <a:t>MRA’s</a:t>
            </a:r>
          </a:p>
          <a:p>
            <a:pPr lvl="1"/>
            <a:r>
              <a:rPr lang="en-US" dirty="0"/>
              <a:t>Cash sweeps</a:t>
            </a:r>
          </a:p>
          <a:p>
            <a:pPr lvl="1"/>
            <a:r>
              <a:rPr lang="en-US" dirty="0"/>
              <a:t>Dividend lock-up covenants</a:t>
            </a:r>
          </a:p>
          <a:p>
            <a:r>
              <a:rPr lang="en-US" dirty="0"/>
              <a:t>While the credit enhancements can be the subject of intense negotiation, they cannot change a failed project into a good project from a lender perspective. </a:t>
            </a:r>
          </a:p>
          <a:p>
            <a:r>
              <a:rPr lang="en-US" dirty="0"/>
              <a:t>Instead, they can only either limit dividends or reduce the amount of effective net debt associated with a project. </a:t>
            </a:r>
          </a:p>
        </p:txBody>
      </p:sp>
      <p:sp>
        <p:nvSpPr>
          <p:cNvPr id="4" name="Slide Number Placeholder 3"/>
          <p:cNvSpPr>
            <a:spLocks noGrp="1"/>
          </p:cNvSpPr>
          <p:nvPr>
            <p:ph type="sldNum" sz="quarter" idx="12"/>
          </p:nvPr>
        </p:nvSpPr>
        <p:spPr/>
        <p:txBody>
          <a:bodyPr/>
          <a:lstStyle/>
          <a:p>
            <a:fld id="{EB241CD2-1E45-42A3-B213-66A034DF9A3B}" type="slidenum">
              <a:rPr lang="en-GB" smtClean="0"/>
              <a:t>108</a:t>
            </a:fld>
            <a:endParaRPr lang="en-GB" dirty="0"/>
          </a:p>
        </p:txBody>
      </p:sp>
    </p:spTree>
    <p:extLst>
      <p:ext uri="{BB962C8B-B14F-4D97-AF65-F5344CB8AC3E}">
        <p14:creationId xmlns:p14="http://schemas.microsoft.com/office/powerpoint/2010/main" val="294362347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7: Repayment Tenure: Length of Debt Repayment, Mini-perms, Bullet Repayments and Re-financing</a:t>
            </a:r>
          </a:p>
        </p:txBody>
      </p:sp>
    </p:spTree>
    <p:extLst>
      <p:ext uri="{BB962C8B-B14F-4D97-AF65-F5344CB8AC3E}">
        <p14:creationId xmlns:p14="http://schemas.microsoft.com/office/powerpoint/2010/main" val="1077163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6C440-D037-46CB-A532-FA148D963C87}"/>
              </a:ext>
            </a:extLst>
          </p:cNvPr>
          <p:cNvSpPr>
            <a:spLocks noGrp="1"/>
          </p:cNvSpPr>
          <p:nvPr>
            <p:ph type="title"/>
          </p:nvPr>
        </p:nvSpPr>
        <p:spPr/>
        <p:txBody>
          <a:bodyPr/>
          <a:lstStyle/>
          <a:p>
            <a:r>
              <a:rPr lang="en-US" dirty="0"/>
              <a:t>Example of INDEX Function</a:t>
            </a:r>
          </a:p>
        </p:txBody>
      </p:sp>
      <p:sp>
        <p:nvSpPr>
          <p:cNvPr id="4" name="Slide Number Placeholder 3">
            <a:extLst>
              <a:ext uri="{FF2B5EF4-FFF2-40B4-BE49-F238E27FC236}">
                <a16:creationId xmlns:a16="http://schemas.microsoft.com/office/drawing/2014/main" id="{59B4B923-66B3-4F94-959D-DF877FEA26D0}"/>
              </a:ext>
            </a:extLst>
          </p:cNvPr>
          <p:cNvSpPr>
            <a:spLocks noGrp="1"/>
          </p:cNvSpPr>
          <p:nvPr>
            <p:ph type="sldNum" sz="quarter" idx="12"/>
          </p:nvPr>
        </p:nvSpPr>
        <p:spPr/>
        <p:txBody>
          <a:bodyPr/>
          <a:lstStyle/>
          <a:p>
            <a:pPr algn="ctr"/>
            <a:fld id="{0C3A1854-6B63-4059-B360-A3C4972BF0FC}" type="slidenum">
              <a:rPr lang="ko-KR" altLang="en-US" smtClean="0"/>
              <a:pPr algn="ctr"/>
              <a:t>11</a:t>
            </a:fld>
            <a:endParaRPr lang="ko-KR" altLang="en-US" dirty="0"/>
          </a:p>
        </p:txBody>
      </p:sp>
      <p:sp>
        <p:nvSpPr>
          <p:cNvPr id="6" name="AutoShape 2" descr="http://edbodmer.wikispaces.com/file/view/INDEX%20Function.PNG/617147211/800x230/INDEX%20Function.PNG">
            <a:extLst>
              <a:ext uri="{FF2B5EF4-FFF2-40B4-BE49-F238E27FC236}">
                <a16:creationId xmlns:a16="http://schemas.microsoft.com/office/drawing/2014/main" id="{74D7D8D1-7B65-4CC7-BC6A-A7782705EEED}"/>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We will make scenarios for things like:</a:t>
            </a:r>
          </a:p>
          <a:p>
            <a:pPr lvl="1"/>
            <a:r>
              <a:rPr lang="en-US" dirty="0"/>
              <a:t>Variation in traffic for infrastructure projects</a:t>
            </a:r>
          </a:p>
          <a:p>
            <a:pPr lvl="1"/>
            <a:r>
              <a:rPr lang="en-US" dirty="0"/>
              <a:t>Variation in price for commodity projects</a:t>
            </a:r>
          </a:p>
          <a:p>
            <a:pPr lvl="1"/>
            <a:r>
              <a:rPr lang="en-US" dirty="0"/>
              <a:t>Difference in availability for availability projects</a:t>
            </a:r>
          </a:p>
          <a:p>
            <a:r>
              <a:rPr lang="en-US" dirty="0"/>
              <a:t>Example of Index Function</a:t>
            </a:r>
          </a:p>
          <a:p>
            <a:endParaRPr lang="en-US" dirty="0"/>
          </a:p>
        </p:txBody>
      </p:sp>
      <p:pic>
        <p:nvPicPr>
          <p:cNvPr id="7" name="Picture 6">
            <a:extLst>
              <a:ext uri="{FF2B5EF4-FFF2-40B4-BE49-F238E27FC236}">
                <a16:creationId xmlns:a16="http://schemas.microsoft.com/office/drawing/2014/main" id="{2CB13AC6-792C-4C22-99CD-9351DAF81E91}"/>
              </a:ext>
            </a:extLst>
          </p:cNvPr>
          <p:cNvPicPr>
            <a:picLocks noChangeAspect="1"/>
          </p:cNvPicPr>
          <p:nvPr/>
        </p:nvPicPr>
        <p:blipFill>
          <a:blip r:embed="rId2"/>
          <a:stretch>
            <a:fillRect/>
          </a:stretch>
        </p:blipFill>
        <p:spPr>
          <a:xfrm>
            <a:off x="480767" y="3720077"/>
            <a:ext cx="8229600" cy="2340649"/>
          </a:xfrm>
          <a:prstGeom prst="rect">
            <a:avLst/>
          </a:prstGeom>
        </p:spPr>
      </p:pic>
    </p:spTree>
    <p:extLst>
      <p:ext uri="{BB962C8B-B14F-4D97-AF65-F5344CB8AC3E}">
        <p14:creationId xmlns:p14="http://schemas.microsoft.com/office/powerpoint/2010/main" val="108398974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BA869EA-E49B-4076-97B5-C4B062AD4D8D}"/>
              </a:ext>
            </a:extLst>
          </p:cNvPr>
          <p:cNvSpPr>
            <a:spLocks noGrp="1"/>
          </p:cNvSpPr>
          <p:nvPr>
            <p:ph idx="1"/>
          </p:nvPr>
        </p:nvSpPr>
        <p:spPr/>
        <p:txBody>
          <a:bodyPr>
            <a:normAutofit fontScale="92500" lnSpcReduction="20000"/>
          </a:bodyPr>
          <a:lstStyle/>
          <a:p>
            <a:r>
              <a:rPr lang="en-US" dirty="0"/>
              <a:t>Now move to the length of the debt or the debt tenure</a:t>
            </a:r>
          </a:p>
          <a:p>
            <a:r>
              <a:rPr lang="en-US" dirty="0"/>
              <a:t>In corporate finance, debt is re-financed continually and the debt to capital is developed on a market value basis.</a:t>
            </a:r>
          </a:p>
          <a:p>
            <a:r>
              <a:rPr lang="en-US" dirty="0"/>
              <a:t>In project finance, the initial assumption is that debt to capital reduces and for a portion of the project life the total financing can come from equity.</a:t>
            </a:r>
          </a:p>
          <a:p>
            <a:r>
              <a:rPr lang="en-US" dirty="0"/>
              <a:t>In reality, if a project is performing well, it will be sold and/or re-financed.  Continual re-financing can result in a similar outcome a very long-term debt.</a:t>
            </a:r>
          </a:p>
        </p:txBody>
      </p:sp>
      <p:sp>
        <p:nvSpPr>
          <p:cNvPr id="3" name="Title 2">
            <a:extLst>
              <a:ext uri="{FF2B5EF4-FFF2-40B4-BE49-F238E27FC236}">
                <a16:creationId xmlns:a16="http://schemas.microsoft.com/office/drawing/2014/main" id="{0164577F-9CC3-444D-8204-A08A4043B81F}"/>
              </a:ext>
            </a:extLst>
          </p:cNvPr>
          <p:cNvSpPr>
            <a:spLocks noGrp="1"/>
          </p:cNvSpPr>
          <p:nvPr>
            <p:ph type="title"/>
          </p:nvPr>
        </p:nvSpPr>
        <p:spPr/>
        <p:txBody>
          <a:bodyPr>
            <a:normAutofit fontScale="90000"/>
          </a:bodyPr>
          <a:lstStyle/>
          <a:p>
            <a:r>
              <a:rPr lang="en-US" dirty="0"/>
              <a:t>Re-financing, Corporate Finance and Project Finance</a:t>
            </a:r>
          </a:p>
        </p:txBody>
      </p:sp>
    </p:spTree>
    <p:extLst>
      <p:ext uri="{BB962C8B-B14F-4D97-AF65-F5344CB8AC3E}">
        <p14:creationId xmlns:p14="http://schemas.microsoft.com/office/powerpoint/2010/main" val="326397141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4"/>
          <p:cNvSpPr>
            <a:spLocks noGrp="1" noChangeArrowheads="1"/>
          </p:cNvSpPr>
          <p:nvPr>
            <p:ph idx="1"/>
          </p:nvPr>
        </p:nvSpPr>
        <p:spPr/>
        <p:txBody>
          <a:bodyPr>
            <a:normAutofit fontScale="92500"/>
          </a:bodyPr>
          <a:lstStyle/>
          <a:p>
            <a:r>
              <a:rPr lang="en-US" altLang="en-US" dirty="0"/>
              <a:t>A project's debt amortization schedule often influences the rating, more so than the degree of leverage. </a:t>
            </a:r>
          </a:p>
          <a:p>
            <a:r>
              <a:rPr lang="en-US" altLang="en-US" dirty="0"/>
              <a:t>Front-loaded principal amortization schedules that capitalize on the more predictable project cash flows in the near term may be less risky that those with whose delayed amortizations seek to take advantage of long-term inflation effects.</a:t>
            </a:r>
          </a:p>
          <a:p>
            <a:r>
              <a:rPr lang="en-US" altLang="en-US" dirty="0"/>
              <a:t>Flexible re-payment structures can be developed where the project has irregular cash flows.  </a:t>
            </a:r>
          </a:p>
          <a:p>
            <a:pPr>
              <a:buFontTx/>
              <a:buNone/>
            </a:pPr>
            <a:endParaRPr lang="en-US" altLang="en-US" dirty="0"/>
          </a:p>
          <a:p>
            <a:pPr>
              <a:buFontTx/>
              <a:buNone/>
            </a:pPr>
            <a:endParaRPr lang="en-US" altLang="en-US" dirty="0"/>
          </a:p>
        </p:txBody>
      </p:sp>
      <p:sp>
        <p:nvSpPr>
          <p:cNvPr id="30722" name="Rectangle 2"/>
          <p:cNvSpPr>
            <a:spLocks noGrp="1" noChangeArrowheads="1"/>
          </p:cNvSpPr>
          <p:nvPr>
            <p:ph type="title"/>
          </p:nvPr>
        </p:nvSpPr>
        <p:spPr/>
        <p:txBody>
          <a:bodyPr/>
          <a:lstStyle/>
          <a:p>
            <a:r>
              <a:rPr lang="en-US" altLang="en-US" dirty="0"/>
              <a:t>Debt Repayment Structure and Risk</a:t>
            </a:r>
          </a:p>
        </p:txBody>
      </p:sp>
    </p:spTree>
    <p:extLst>
      <p:ext uri="{BB962C8B-B14F-4D97-AF65-F5344CB8AC3E}">
        <p14:creationId xmlns:p14="http://schemas.microsoft.com/office/powerpoint/2010/main" val="229802293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C73F75-B756-4DAA-8250-E6C793100958}"/>
              </a:ext>
            </a:extLst>
          </p:cNvPr>
          <p:cNvSpPr>
            <a:spLocks noGrp="1"/>
          </p:cNvSpPr>
          <p:nvPr>
            <p:ph idx="1"/>
          </p:nvPr>
        </p:nvSpPr>
        <p:spPr/>
        <p:txBody>
          <a:bodyPr/>
          <a:lstStyle/>
          <a:p>
            <a:r>
              <a:rPr lang="en-US" dirty="0"/>
              <a:t>It seems that the debt tenure is more important than the interest rate (depending on the relationship between the project return and the interest rate).</a:t>
            </a:r>
          </a:p>
          <a:p>
            <a:r>
              <a:rPr lang="en-US" dirty="0"/>
              <a:t>You can try some different debt amounts and interest rates and see how the length of the debt is an crucial element (two way data tables).</a:t>
            </a:r>
          </a:p>
          <a:p>
            <a:r>
              <a:rPr lang="en-US" dirty="0"/>
              <a:t>The problem with this is that it does not account for re-financing.</a:t>
            </a:r>
          </a:p>
        </p:txBody>
      </p:sp>
      <p:sp>
        <p:nvSpPr>
          <p:cNvPr id="3" name="Title 2">
            <a:extLst>
              <a:ext uri="{FF2B5EF4-FFF2-40B4-BE49-F238E27FC236}">
                <a16:creationId xmlns:a16="http://schemas.microsoft.com/office/drawing/2014/main" id="{2F7A4302-817A-44EC-8012-BE52871F675B}"/>
              </a:ext>
            </a:extLst>
          </p:cNvPr>
          <p:cNvSpPr>
            <a:spLocks noGrp="1"/>
          </p:cNvSpPr>
          <p:nvPr>
            <p:ph type="title"/>
          </p:nvPr>
        </p:nvSpPr>
        <p:spPr/>
        <p:txBody>
          <a:bodyPr/>
          <a:lstStyle/>
          <a:p>
            <a:r>
              <a:rPr lang="en-US" dirty="0"/>
              <a:t>Debt Tenure and Return</a:t>
            </a:r>
          </a:p>
        </p:txBody>
      </p:sp>
      <p:sp>
        <p:nvSpPr>
          <p:cNvPr id="4" name="Slide Number Placeholder 3">
            <a:extLst>
              <a:ext uri="{FF2B5EF4-FFF2-40B4-BE49-F238E27FC236}">
                <a16:creationId xmlns:a16="http://schemas.microsoft.com/office/drawing/2014/main" id="{F68A868E-0AF4-4D89-BDF2-90B977C971C1}"/>
              </a:ext>
            </a:extLst>
          </p:cNvPr>
          <p:cNvSpPr>
            <a:spLocks noGrp="1"/>
          </p:cNvSpPr>
          <p:nvPr>
            <p:ph type="sldNum" sz="quarter" idx="12"/>
          </p:nvPr>
        </p:nvSpPr>
        <p:spPr/>
        <p:txBody>
          <a:bodyPr/>
          <a:lstStyle/>
          <a:p>
            <a:pPr algn="ctr"/>
            <a:fld id="{0C3A1854-6B63-4059-B360-A3C4972BF0FC}" type="slidenum">
              <a:rPr lang="ko-KR" altLang="en-US" smtClean="0"/>
              <a:pPr algn="ctr"/>
              <a:t>112</a:t>
            </a:fld>
            <a:endParaRPr lang="ko-KR" altLang="en-US" dirty="0"/>
          </a:p>
        </p:txBody>
      </p:sp>
    </p:spTree>
    <p:extLst>
      <p:ext uri="{BB962C8B-B14F-4D97-AF65-F5344CB8AC3E}">
        <p14:creationId xmlns:p14="http://schemas.microsoft.com/office/powerpoint/2010/main" val="85501129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a:bodyPr>
          <a:lstStyle/>
          <a:p>
            <a:pPr marL="342900" indent="-342900"/>
            <a:r>
              <a:rPr lang="en-US" altLang="en-US" dirty="0"/>
              <a:t>Commercial Bank Market</a:t>
            </a:r>
          </a:p>
          <a:p>
            <a:pPr marL="742950" lvl="1" indent="-285750"/>
            <a:r>
              <a:rPr lang="en-US" altLang="en-US" dirty="0"/>
              <a:t>Up to 15 years</a:t>
            </a:r>
          </a:p>
          <a:p>
            <a:pPr marL="342900" indent="-342900"/>
            <a:r>
              <a:rPr lang="en-US" altLang="en-US" dirty="0"/>
              <a:t>Private Placement Market</a:t>
            </a:r>
          </a:p>
          <a:p>
            <a:pPr marL="742950" lvl="1" indent="-285750"/>
            <a:r>
              <a:rPr lang="en-US" altLang="en-US" dirty="0"/>
              <a:t>Up to 20 years</a:t>
            </a:r>
          </a:p>
          <a:p>
            <a:pPr marL="342900" indent="-342900"/>
            <a:r>
              <a:rPr lang="en-US" altLang="en-US" dirty="0"/>
              <a:t>Rule 144A</a:t>
            </a:r>
          </a:p>
          <a:p>
            <a:pPr marL="742950" lvl="1" indent="-285750"/>
            <a:r>
              <a:rPr lang="en-US" altLang="en-US" dirty="0"/>
              <a:t>Up to 30 Years</a:t>
            </a:r>
          </a:p>
          <a:p>
            <a:pPr marL="742950" lvl="1" indent="-285750"/>
            <a:r>
              <a:rPr lang="en-US" altLang="en-US" dirty="0"/>
              <a:t>Requires investment grade rating</a:t>
            </a:r>
          </a:p>
          <a:p>
            <a:pPr marL="342900" indent="-342900"/>
            <a:r>
              <a:rPr lang="en-US" altLang="en-US" dirty="0"/>
              <a:t>Project Finance average maturity 8.6 years</a:t>
            </a:r>
          </a:p>
        </p:txBody>
      </p:sp>
      <p:sp>
        <p:nvSpPr>
          <p:cNvPr id="28674" name="Rectangle 2"/>
          <p:cNvSpPr>
            <a:spLocks noGrp="1" noChangeArrowheads="1"/>
          </p:cNvSpPr>
          <p:nvPr>
            <p:ph type="title"/>
          </p:nvPr>
        </p:nvSpPr>
        <p:spPr/>
        <p:txBody>
          <a:bodyPr/>
          <a:lstStyle/>
          <a:p>
            <a:r>
              <a:rPr lang="en-US" altLang="en-US" dirty="0"/>
              <a:t>Statistics on Project Finance Debt Tenor</a:t>
            </a:r>
          </a:p>
        </p:txBody>
      </p:sp>
    </p:spTree>
    <p:extLst>
      <p:ext uri="{BB962C8B-B14F-4D97-AF65-F5344CB8AC3E}">
        <p14:creationId xmlns:p14="http://schemas.microsoft.com/office/powerpoint/2010/main" val="14371461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CEA8970-68F5-45FF-A962-41266274F765}"/>
              </a:ext>
            </a:extLst>
          </p:cNvPr>
          <p:cNvPicPr>
            <a:picLocks noGrp="1" noChangeAspect="1"/>
          </p:cNvPicPr>
          <p:nvPr>
            <p:ph idx="1"/>
          </p:nvPr>
        </p:nvPicPr>
        <p:blipFill>
          <a:blip r:embed="rId2"/>
          <a:stretch>
            <a:fillRect/>
          </a:stretch>
        </p:blipFill>
        <p:spPr>
          <a:xfrm>
            <a:off x="390633" y="2415940"/>
            <a:ext cx="4094740" cy="2936467"/>
          </a:xfrm>
          <a:prstGeom prst="rect">
            <a:avLst/>
          </a:prstGeom>
        </p:spPr>
      </p:pic>
      <p:sp>
        <p:nvSpPr>
          <p:cNvPr id="3" name="Title 2">
            <a:extLst>
              <a:ext uri="{FF2B5EF4-FFF2-40B4-BE49-F238E27FC236}">
                <a16:creationId xmlns:a16="http://schemas.microsoft.com/office/drawing/2014/main" id="{EAC0AA32-C437-4BE7-B92E-D4937C4DB792}"/>
              </a:ext>
            </a:extLst>
          </p:cNvPr>
          <p:cNvSpPr>
            <a:spLocks noGrp="1"/>
          </p:cNvSpPr>
          <p:nvPr>
            <p:ph type="title"/>
          </p:nvPr>
        </p:nvSpPr>
        <p:spPr/>
        <p:txBody>
          <a:bodyPr>
            <a:normAutofit fontScale="90000"/>
          </a:bodyPr>
          <a:lstStyle/>
          <a:p>
            <a:r>
              <a:rPr lang="en-US" dirty="0"/>
              <a:t>Fundamental Effect of Debt Tenure with Debt to Capital Constraint</a:t>
            </a:r>
          </a:p>
        </p:txBody>
      </p:sp>
      <p:sp>
        <p:nvSpPr>
          <p:cNvPr id="4" name="Slide Number Placeholder 3">
            <a:extLst>
              <a:ext uri="{FF2B5EF4-FFF2-40B4-BE49-F238E27FC236}">
                <a16:creationId xmlns:a16="http://schemas.microsoft.com/office/drawing/2014/main" id="{C254A2AA-51AC-4B09-A088-9929DE2A83DC}"/>
              </a:ext>
            </a:extLst>
          </p:cNvPr>
          <p:cNvSpPr>
            <a:spLocks noGrp="1"/>
          </p:cNvSpPr>
          <p:nvPr>
            <p:ph type="sldNum" sz="quarter" idx="12"/>
          </p:nvPr>
        </p:nvSpPr>
        <p:spPr/>
        <p:txBody>
          <a:bodyPr/>
          <a:lstStyle/>
          <a:p>
            <a:pPr algn="ctr"/>
            <a:fld id="{0C3A1854-6B63-4059-B360-A3C4972BF0FC}" type="slidenum">
              <a:rPr lang="ko-KR" altLang="en-US" smtClean="0"/>
              <a:pPr algn="ctr"/>
              <a:t>114</a:t>
            </a:fld>
            <a:endParaRPr lang="ko-KR" altLang="en-US" dirty="0"/>
          </a:p>
        </p:txBody>
      </p:sp>
      <p:pic>
        <p:nvPicPr>
          <p:cNvPr id="6" name="Picture 5">
            <a:extLst>
              <a:ext uri="{FF2B5EF4-FFF2-40B4-BE49-F238E27FC236}">
                <a16:creationId xmlns:a16="http://schemas.microsoft.com/office/drawing/2014/main" id="{29089F1C-0615-4D6A-8473-807C49A87EC8}"/>
              </a:ext>
            </a:extLst>
          </p:cNvPr>
          <p:cNvPicPr>
            <a:picLocks noChangeAspect="1"/>
          </p:cNvPicPr>
          <p:nvPr/>
        </p:nvPicPr>
        <p:blipFill>
          <a:blip r:embed="rId3"/>
          <a:stretch>
            <a:fillRect/>
          </a:stretch>
        </p:blipFill>
        <p:spPr>
          <a:xfrm>
            <a:off x="4962464" y="2415940"/>
            <a:ext cx="3963490" cy="2825379"/>
          </a:xfrm>
          <a:prstGeom prst="rect">
            <a:avLst/>
          </a:prstGeom>
        </p:spPr>
      </p:pic>
    </p:spTree>
    <p:extLst>
      <p:ext uri="{BB962C8B-B14F-4D97-AF65-F5344CB8AC3E}">
        <p14:creationId xmlns:p14="http://schemas.microsoft.com/office/powerpoint/2010/main" val="112409787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155231-1A2F-4468-86D4-F452D562E581}"/>
              </a:ext>
            </a:extLst>
          </p:cNvPr>
          <p:cNvSpPr>
            <a:spLocks noGrp="1"/>
          </p:cNvSpPr>
          <p:nvPr>
            <p:ph idx="1"/>
          </p:nvPr>
        </p:nvSpPr>
        <p:spPr/>
        <p:txBody>
          <a:bodyPr>
            <a:normAutofit lnSpcReduction="10000"/>
          </a:bodyPr>
          <a:lstStyle/>
          <a:p>
            <a:r>
              <a:rPr lang="en-US" dirty="0"/>
              <a:t>There is a fundamental philosophical and strategic issue about re-financing in project finance.</a:t>
            </a:r>
          </a:p>
          <a:p>
            <a:r>
              <a:rPr lang="en-US" dirty="0"/>
              <a:t>The above charts are distorted because of the assumption that there is no re-financing.</a:t>
            </a:r>
          </a:p>
          <a:p>
            <a:r>
              <a:rPr lang="en-US" dirty="0"/>
              <a:t>With re-financing, the effect of the debt tenure is much less if not reduced to almost nothing.</a:t>
            </a:r>
          </a:p>
          <a:p>
            <a:r>
              <a:rPr lang="en-US" dirty="0"/>
              <a:t>Assuming no re-financing is a very negative assumption (like and oil price of zero because we cannot predict everything).</a:t>
            </a:r>
          </a:p>
        </p:txBody>
      </p:sp>
      <p:sp>
        <p:nvSpPr>
          <p:cNvPr id="3" name="Title 2">
            <a:extLst>
              <a:ext uri="{FF2B5EF4-FFF2-40B4-BE49-F238E27FC236}">
                <a16:creationId xmlns:a16="http://schemas.microsoft.com/office/drawing/2014/main" id="{802277D1-C5B6-4DEB-A52E-3ABFA52AD24F}"/>
              </a:ext>
            </a:extLst>
          </p:cNvPr>
          <p:cNvSpPr>
            <a:spLocks noGrp="1"/>
          </p:cNvSpPr>
          <p:nvPr>
            <p:ph type="title"/>
          </p:nvPr>
        </p:nvSpPr>
        <p:spPr/>
        <p:txBody>
          <a:bodyPr/>
          <a:lstStyle/>
          <a:p>
            <a:r>
              <a:rPr lang="en-US" dirty="0"/>
              <a:t>Re-financing Changes Everything</a:t>
            </a:r>
          </a:p>
        </p:txBody>
      </p:sp>
      <p:sp>
        <p:nvSpPr>
          <p:cNvPr id="4" name="Slide Number Placeholder 3">
            <a:extLst>
              <a:ext uri="{FF2B5EF4-FFF2-40B4-BE49-F238E27FC236}">
                <a16:creationId xmlns:a16="http://schemas.microsoft.com/office/drawing/2014/main" id="{F5EAA6EA-FE94-4EA7-9599-46C0AA116A80}"/>
              </a:ext>
            </a:extLst>
          </p:cNvPr>
          <p:cNvSpPr>
            <a:spLocks noGrp="1"/>
          </p:cNvSpPr>
          <p:nvPr>
            <p:ph type="sldNum" sz="quarter" idx="12"/>
          </p:nvPr>
        </p:nvSpPr>
        <p:spPr/>
        <p:txBody>
          <a:bodyPr/>
          <a:lstStyle/>
          <a:p>
            <a:pPr algn="ctr"/>
            <a:fld id="{0C3A1854-6B63-4059-B360-A3C4972BF0FC}" type="slidenum">
              <a:rPr lang="ko-KR" altLang="en-US" smtClean="0"/>
              <a:pPr algn="ctr"/>
              <a:t>115</a:t>
            </a:fld>
            <a:endParaRPr lang="ko-KR" altLang="en-US" dirty="0"/>
          </a:p>
        </p:txBody>
      </p:sp>
    </p:spTree>
    <p:extLst>
      <p:ext uri="{BB962C8B-B14F-4D97-AF65-F5344CB8AC3E}">
        <p14:creationId xmlns:p14="http://schemas.microsoft.com/office/powerpoint/2010/main" val="94406946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p:txBody>
          <a:bodyPr/>
          <a:lstStyle/>
          <a:p>
            <a:r>
              <a:rPr lang="en-US" dirty="0"/>
              <a:t>The table below illustrates the relationship between the length of the debt and the interest rate in terms of equity IRR.</a:t>
            </a:r>
          </a:p>
          <a:p>
            <a:r>
              <a:rPr lang="en-US" dirty="0"/>
              <a:t>Note that the length makes more difference than the interest rate (with no re-financing)</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normAutofit fontScale="90000"/>
          </a:bodyPr>
          <a:lstStyle/>
          <a:p>
            <a:r>
              <a:rPr lang="en-US" dirty="0"/>
              <a:t>Debt Length and the Interest Rate Assuming Size Driven by Debt/Capital Ratio</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116</a:t>
            </a:fld>
            <a:endParaRPr lang="ko-KR" altLang="en-US" dirty="0"/>
          </a:p>
        </p:txBody>
      </p:sp>
      <p:cxnSp>
        <p:nvCxnSpPr>
          <p:cNvPr id="8" name="Straight Arrow Connector 7">
            <a:extLst>
              <a:ext uri="{FF2B5EF4-FFF2-40B4-BE49-F238E27FC236}">
                <a16:creationId xmlns:a16="http://schemas.microsoft.com/office/drawing/2014/main" id="{69F7F5E5-36B2-4BAF-BF52-72E2E754CAFD}"/>
              </a:ext>
            </a:extLst>
          </p:cNvPr>
          <p:cNvCxnSpPr/>
          <p:nvPr/>
        </p:nvCxnSpPr>
        <p:spPr>
          <a:xfrm>
            <a:off x="6930189" y="3971463"/>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195587" y="6176963"/>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740B129-3390-49F2-9179-889C8CE1D9B3}"/>
              </a:ext>
            </a:extLst>
          </p:cNvPr>
          <p:cNvCxnSpPr/>
          <p:nvPr/>
        </p:nvCxnSpPr>
        <p:spPr>
          <a:xfrm flipH="1">
            <a:off x="3299381" y="3512688"/>
            <a:ext cx="31108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77A0C8D-DD37-412C-B611-C97E274C0314}"/>
              </a:ext>
            </a:extLst>
          </p:cNvPr>
          <p:cNvPicPr>
            <a:picLocks noChangeAspect="1"/>
          </p:cNvPicPr>
          <p:nvPr/>
        </p:nvPicPr>
        <p:blipFill>
          <a:blip r:embed="rId2"/>
          <a:stretch>
            <a:fillRect/>
          </a:stretch>
        </p:blipFill>
        <p:spPr>
          <a:xfrm>
            <a:off x="2047973" y="3623179"/>
            <a:ext cx="4286839" cy="2346395"/>
          </a:xfrm>
          <a:prstGeom prst="rect">
            <a:avLst/>
          </a:prstGeom>
        </p:spPr>
      </p:pic>
    </p:spTree>
    <p:extLst>
      <p:ext uri="{BB962C8B-B14F-4D97-AF65-F5344CB8AC3E}">
        <p14:creationId xmlns:p14="http://schemas.microsoft.com/office/powerpoint/2010/main" val="28684033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a:xfrm>
            <a:off x="732344" y="1055804"/>
            <a:ext cx="7798914" cy="2453373"/>
          </a:xfrm>
        </p:spPr>
        <p:txBody>
          <a:bodyPr>
            <a:normAutofit fontScale="85000" lnSpcReduction="20000"/>
          </a:bodyPr>
          <a:lstStyle/>
          <a:p>
            <a:r>
              <a:rPr lang="en-US" dirty="0"/>
              <a:t>The table below illustrates the relationship between the length of the debt and the debt to capital ratio in terms of equity IRR.</a:t>
            </a:r>
          </a:p>
          <a:p>
            <a:r>
              <a:rPr lang="en-US" dirty="0"/>
              <a:t>Note that the inter-relationship between the length of the debt and the leverage.</a:t>
            </a:r>
          </a:p>
          <a:p>
            <a:r>
              <a:rPr lang="en-US" dirty="0"/>
              <a:t>But the length of the debt still has a big effect (again without re-financing).</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lstStyle/>
          <a:p>
            <a:r>
              <a:rPr lang="en-US" dirty="0"/>
              <a:t>Debt Length and the Debt to Capital Ratio</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117</a:t>
            </a:fld>
            <a:endParaRPr lang="ko-KR" altLang="en-US" dirty="0"/>
          </a:p>
        </p:txBody>
      </p:sp>
      <p:cxnSp>
        <p:nvCxnSpPr>
          <p:cNvPr id="8" name="Straight Arrow Connector 7">
            <a:extLst>
              <a:ext uri="{FF2B5EF4-FFF2-40B4-BE49-F238E27FC236}">
                <a16:creationId xmlns:a16="http://schemas.microsoft.com/office/drawing/2014/main" id="{69F7F5E5-36B2-4BAF-BF52-72E2E754CAFD}"/>
              </a:ext>
            </a:extLst>
          </p:cNvPr>
          <p:cNvCxnSpPr/>
          <p:nvPr/>
        </p:nvCxnSpPr>
        <p:spPr>
          <a:xfrm>
            <a:off x="7200689" y="3867769"/>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243939" y="3509177"/>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678BF8E-BC7E-407B-BF8E-9498F83CF608}"/>
              </a:ext>
            </a:extLst>
          </p:cNvPr>
          <p:cNvPicPr>
            <a:picLocks noChangeAspect="1"/>
          </p:cNvPicPr>
          <p:nvPr/>
        </p:nvPicPr>
        <p:blipFill>
          <a:blip r:embed="rId2"/>
          <a:stretch>
            <a:fillRect/>
          </a:stretch>
        </p:blipFill>
        <p:spPr>
          <a:xfrm>
            <a:off x="3145676" y="3653885"/>
            <a:ext cx="3832865" cy="2315689"/>
          </a:xfrm>
          <a:prstGeom prst="rect">
            <a:avLst/>
          </a:prstGeom>
        </p:spPr>
      </p:pic>
    </p:spTree>
    <p:extLst>
      <p:ext uri="{BB962C8B-B14F-4D97-AF65-F5344CB8AC3E}">
        <p14:creationId xmlns:p14="http://schemas.microsoft.com/office/powerpoint/2010/main" val="420767692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Mini-perms </a:t>
            </a:r>
          </a:p>
        </p:txBody>
      </p:sp>
      <p:sp>
        <p:nvSpPr>
          <p:cNvPr id="3" name="Content Placeholder 2"/>
          <p:cNvSpPr>
            <a:spLocks noGrp="1"/>
          </p:cNvSpPr>
          <p:nvPr>
            <p:ph idx="1"/>
          </p:nvPr>
        </p:nvSpPr>
        <p:spPr/>
        <p:txBody>
          <a:bodyPr>
            <a:normAutofit fontScale="85000" lnSpcReduction="20000"/>
          </a:bodyPr>
          <a:lstStyle/>
          <a:p>
            <a:r>
              <a:rPr lang="en-US" dirty="0"/>
              <a:t>Matching the tenor of repayment to the life of the project and even considering terminal value in the repayment in the context of both achieving a higher DSCR and an improved equity IRR. </a:t>
            </a:r>
          </a:p>
          <a:p>
            <a:r>
              <a:rPr lang="en-US" dirty="0"/>
              <a:t>Problems with multi-lateral agencies that allow long-term maturity can be contrasted with commercial banks and bond financing that may be more flexible and sometimes could have lower costs. </a:t>
            </a:r>
          </a:p>
          <a:p>
            <a:r>
              <a:rPr lang="en-US" dirty="0"/>
              <a:t>Specifically, the effects of hard and soft mini-perms on the profitability of a project along with the difficult problem of required re-financing assumptions. </a:t>
            </a:r>
          </a:p>
          <a:p>
            <a:r>
              <a:rPr lang="en-US" dirty="0"/>
              <a:t>How the DSRA could be used to re-finance debt at end of loan life and how potential terminal value can be used to justify partial bullet repayment at end of loan. </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118</a:t>
            </a:fld>
            <a:endParaRPr lang="en-GB" dirty="0"/>
          </a:p>
        </p:txBody>
      </p:sp>
    </p:spTree>
    <p:extLst>
      <p:ext uri="{BB962C8B-B14F-4D97-AF65-F5344CB8AC3E}">
        <p14:creationId xmlns:p14="http://schemas.microsoft.com/office/powerpoint/2010/main" val="310316353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 and Re-financing Assumption</a:t>
            </a:r>
          </a:p>
        </p:txBody>
      </p:sp>
      <p:pic>
        <p:nvPicPr>
          <p:cNvPr id="5" name="Content Placeholder 4"/>
          <p:cNvPicPr>
            <a:picLocks noGrp="1" noChangeAspect="1"/>
          </p:cNvPicPr>
          <p:nvPr>
            <p:ph idx="1"/>
          </p:nvPr>
        </p:nvPicPr>
        <p:blipFill>
          <a:blip r:embed="rId2"/>
          <a:stretch>
            <a:fillRect/>
          </a:stretch>
        </p:blipFill>
        <p:spPr>
          <a:xfrm>
            <a:off x="375648" y="1200266"/>
            <a:ext cx="8036832" cy="468520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119</a:t>
            </a:fld>
            <a:endParaRPr lang="en-GB" dirty="0"/>
          </a:p>
        </p:txBody>
      </p:sp>
    </p:spTree>
    <p:extLst>
      <p:ext uri="{BB962C8B-B14F-4D97-AF65-F5344CB8AC3E}">
        <p14:creationId xmlns:p14="http://schemas.microsoft.com/office/powerpoint/2010/main" val="2263792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136B36-BB61-437E-82CB-BE6252F3BDD1}"/>
              </a:ext>
            </a:extLst>
          </p:cNvPr>
          <p:cNvSpPr>
            <a:spLocks noGrp="1"/>
          </p:cNvSpPr>
          <p:nvPr>
            <p:ph idx="1"/>
          </p:nvPr>
        </p:nvSpPr>
        <p:spPr/>
        <p:txBody>
          <a:bodyPr/>
          <a:lstStyle/>
          <a:p>
            <a:r>
              <a:rPr lang="en-US" dirty="0"/>
              <a:t>Don’t use VLOOKUP, HLOOKUP or INDEX/MATCH with models that have a time line.  Instead, use the LOOKUP function with an entire row as illustrated below:</a:t>
            </a:r>
          </a:p>
          <a:p>
            <a:endParaRPr lang="en-US" dirty="0"/>
          </a:p>
        </p:txBody>
      </p:sp>
      <p:sp>
        <p:nvSpPr>
          <p:cNvPr id="3" name="Title 2">
            <a:extLst>
              <a:ext uri="{FF2B5EF4-FFF2-40B4-BE49-F238E27FC236}">
                <a16:creationId xmlns:a16="http://schemas.microsoft.com/office/drawing/2014/main" id="{07844DB1-9094-464C-B7B8-2FE3BF2114D7}"/>
              </a:ext>
            </a:extLst>
          </p:cNvPr>
          <p:cNvSpPr>
            <a:spLocks noGrp="1"/>
          </p:cNvSpPr>
          <p:nvPr>
            <p:ph type="title"/>
          </p:nvPr>
        </p:nvSpPr>
        <p:spPr/>
        <p:txBody>
          <a:bodyPr/>
          <a:lstStyle/>
          <a:p>
            <a:r>
              <a:rPr lang="en-US" dirty="0"/>
              <a:t>Use of LOOKUP Function</a:t>
            </a:r>
          </a:p>
        </p:txBody>
      </p:sp>
      <p:sp>
        <p:nvSpPr>
          <p:cNvPr id="4" name="Slide Number Placeholder 3">
            <a:extLst>
              <a:ext uri="{FF2B5EF4-FFF2-40B4-BE49-F238E27FC236}">
                <a16:creationId xmlns:a16="http://schemas.microsoft.com/office/drawing/2014/main" id="{8F7FD96E-A9E8-4A99-B931-470E97DA4C16}"/>
              </a:ext>
            </a:extLst>
          </p:cNvPr>
          <p:cNvSpPr>
            <a:spLocks noGrp="1"/>
          </p:cNvSpPr>
          <p:nvPr>
            <p:ph type="sldNum" sz="quarter" idx="12"/>
          </p:nvPr>
        </p:nvSpPr>
        <p:spPr/>
        <p:txBody>
          <a:bodyPr/>
          <a:lstStyle/>
          <a:p>
            <a:pPr algn="ctr"/>
            <a:fld id="{0C3A1854-6B63-4059-B360-A3C4972BF0FC}" type="slidenum">
              <a:rPr lang="ko-KR" altLang="en-US" smtClean="0"/>
              <a:pPr algn="ctr"/>
              <a:t>12</a:t>
            </a:fld>
            <a:endParaRPr lang="ko-KR" altLang="en-US" dirty="0"/>
          </a:p>
        </p:txBody>
      </p:sp>
      <p:pic>
        <p:nvPicPr>
          <p:cNvPr id="5" name="Picture 4">
            <a:extLst>
              <a:ext uri="{FF2B5EF4-FFF2-40B4-BE49-F238E27FC236}">
                <a16:creationId xmlns:a16="http://schemas.microsoft.com/office/drawing/2014/main" id="{35105D3C-079C-4C48-B7A4-0A53E0CBAD60}"/>
              </a:ext>
            </a:extLst>
          </p:cNvPr>
          <p:cNvPicPr>
            <a:picLocks noChangeAspect="1"/>
          </p:cNvPicPr>
          <p:nvPr/>
        </p:nvPicPr>
        <p:blipFill>
          <a:blip r:embed="rId2"/>
          <a:stretch>
            <a:fillRect/>
          </a:stretch>
        </p:blipFill>
        <p:spPr>
          <a:xfrm>
            <a:off x="1206632" y="2958107"/>
            <a:ext cx="6674176" cy="2991482"/>
          </a:xfrm>
          <a:prstGeom prst="rect">
            <a:avLst/>
          </a:prstGeom>
        </p:spPr>
      </p:pic>
    </p:spTree>
    <p:extLst>
      <p:ext uri="{BB962C8B-B14F-4D97-AF65-F5344CB8AC3E}">
        <p14:creationId xmlns:p14="http://schemas.microsoft.com/office/powerpoint/2010/main" val="12388869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Analysis of Mini-Perm</a:t>
            </a:r>
          </a:p>
        </p:txBody>
      </p:sp>
      <p:sp>
        <p:nvSpPr>
          <p:cNvPr id="3" name="Content Placeholder 2"/>
          <p:cNvSpPr>
            <a:spLocks noGrp="1"/>
          </p:cNvSpPr>
          <p:nvPr>
            <p:ph idx="1"/>
          </p:nvPr>
        </p:nvSpPr>
        <p:spPr/>
        <p:txBody>
          <a:bodyPr/>
          <a:lstStyle/>
          <a:p>
            <a:r>
              <a:rPr lang="en-US" dirty="0"/>
              <a:t>To evaluate the effects of being unable to re-finance a cash sweep assumption can be used.</a:t>
            </a:r>
          </a:p>
          <a:p>
            <a:r>
              <a:rPr lang="en-US" dirty="0"/>
              <a:t>You can then see how low a variable can go before the loan will not be re-paid.</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120</a:t>
            </a:fld>
            <a:endParaRPr lang="en-GB" dirty="0"/>
          </a:p>
        </p:txBody>
      </p:sp>
      <p:pic>
        <p:nvPicPr>
          <p:cNvPr id="5" name="Picture 4"/>
          <p:cNvPicPr>
            <a:picLocks noChangeAspect="1"/>
          </p:cNvPicPr>
          <p:nvPr/>
        </p:nvPicPr>
        <p:blipFill>
          <a:blip r:embed="rId2"/>
          <a:stretch>
            <a:fillRect/>
          </a:stretch>
        </p:blipFill>
        <p:spPr>
          <a:xfrm>
            <a:off x="766941" y="3261674"/>
            <a:ext cx="8150816" cy="2270422"/>
          </a:xfrm>
          <a:prstGeom prst="rect">
            <a:avLst/>
          </a:prstGeom>
        </p:spPr>
      </p:pic>
    </p:spTree>
    <p:extLst>
      <p:ext uri="{BB962C8B-B14F-4D97-AF65-F5344CB8AC3E}">
        <p14:creationId xmlns:p14="http://schemas.microsoft.com/office/powerpoint/2010/main" val="18871540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9: Debt Repayment Structure: Sculpted Repayment and Nuanced Issues associated with Debt to Capital or DSCR Constraints Combined with Repayment Patterns</a:t>
            </a:r>
            <a:br>
              <a:rPr lang="en-US" dirty="0"/>
            </a:br>
            <a:endParaRPr lang="en-US" dirty="0"/>
          </a:p>
        </p:txBody>
      </p:sp>
    </p:spTree>
    <p:extLst>
      <p:ext uri="{BB962C8B-B14F-4D97-AF65-F5344CB8AC3E}">
        <p14:creationId xmlns:p14="http://schemas.microsoft.com/office/powerpoint/2010/main" val="17456515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fontScale="92500" lnSpcReduction="20000"/>
          </a:bodyPr>
          <a:lstStyle/>
          <a:p>
            <a:r>
              <a:rPr lang="en-US" altLang="en-US" dirty="0"/>
              <a:t>The structure of debt (the draw down and term to maturity) can SEEM to have more important impacts on the value of a project than the size of the debt and certainly more than the interest rate on the debt.</a:t>
            </a:r>
          </a:p>
          <a:p>
            <a:r>
              <a:rPr lang="en-US" altLang="en-US" dirty="0"/>
              <a:t>Average life is the general way in project finance to measure the length of the debt although duration is a is better way in theory to measure the effective term of the debt.</a:t>
            </a:r>
          </a:p>
          <a:p>
            <a:r>
              <a:rPr lang="en-US" altLang="en-US" dirty="0"/>
              <a:t>The debt structure should depend on the economic characteristics of a project such as the revenue and expense contracts. But it may be able to re-finance debt.</a:t>
            </a:r>
          </a:p>
        </p:txBody>
      </p:sp>
      <p:sp>
        <p:nvSpPr>
          <p:cNvPr id="22530" name="Rectangle 2"/>
          <p:cNvSpPr>
            <a:spLocks noGrp="1" noChangeArrowheads="1"/>
          </p:cNvSpPr>
          <p:nvPr>
            <p:ph type="title"/>
          </p:nvPr>
        </p:nvSpPr>
        <p:spPr/>
        <p:txBody>
          <a:bodyPr/>
          <a:lstStyle/>
          <a:p>
            <a:pPr algn="ctr"/>
            <a:r>
              <a:rPr lang="en-US" altLang="en-US" dirty="0"/>
              <a:t>Debt Structuring - General</a:t>
            </a:r>
          </a:p>
        </p:txBody>
      </p:sp>
    </p:spTree>
    <p:extLst>
      <p:ext uri="{BB962C8B-B14F-4D97-AF65-F5344CB8AC3E}">
        <p14:creationId xmlns:p14="http://schemas.microsoft.com/office/powerpoint/2010/main" val="1022507934"/>
      </p:ext>
    </p:extLst>
  </p:cSld>
  <p:clrMapOvr>
    <a:masterClrMapping/>
  </p:clrMapOvr>
  <p:transition>
    <p:zoom dir="in"/>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Multiple Capacity Charges and Optimisation of Debt Repayment</a:t>
            </a:r>
          </a:p>
        </p:txBody>
      </p:sp>
      <p:sp>
        <p:nvSpPr>
          <p:cNvPr id="3" name="Content Placeholder 2"/>
          <p:cNvSpPr>
            <a:spLocks noGrp="1"/>
          </p:cNvSpPr>
          <p:nvPr>
            <p:ph idx="1"/>
          </p:nvPr>
        </p:nvSpPr>
        <p:spPr/>
        <p:txBody>
          <a:bodyPr>
            <a:normAutofit fontScale="85000" lnSpcReduction="10000"/>
          </a:bodyPr>
          <a:lstStyle/>
          <a:p>
            <a:r>
              <a:rPr lang="en-US" dirty="0"/>
              <a:t>For some countries and financial institutions, DSCR constraints and debt repayment patterns are given. </a:t>
            </a:r>
          </a:p>
          <a:p>
            <a:r>
              <a:rPr lang="en-US" dirty="0"/>
              <a:t>In these cases, synthetic sculpting can be developed with alternative tariff structures that have a step down element (Malaysia, Pakistan).</a:t>
            </a:r>
          </a:p>
          <a:p>
            <a:r>
              <a:rPr lang="en-US" dirty="0"/>
              <a:t>In other cases a flexible maintenance contract can be used to create synthetic sculpting (Brazil). </a:t>
            </a:r>
          </a:p>
          <a:p>
            <a:r>
              <a:rPr lang="en-US" dirty="0"/>
              <a:t>Incentive issues associated with step-down tariffs where sponsors can have an incentive to walk away from the project and techniques to measure the cost and benefits of alternative maintenance structures will be addressed as part of the session.</a:t>
            </a:r>
          </a:p>
        </p:txBody>
      </p:sp>
      <p:sp>
        <p:nvSpPr>
          <p:cNvPr id="4" name="Slide Number Placeholder 3"/>
          <p:cNvSpPr>
            <a:spLocks noGrp="1"/>
          </p:cNvSpPr>
          <p:nvPr>
            <p:ph type="sldNum" sz="quarter" idx="12"/>
          </p:nvPr>
        </p:nvSpPr>
        <p:spPr/>
        <p:txBody>
          <a:bodyPr/>
          <a:lstStyle/>
          <a:p>
            <a:fld id="{EB241CD2-1E45-42A3-B213-66A034DF9A3B}" type="slidenum">
              <a:rPr lang="en-GB" smtClean="0"/>
              <a:t>123</a:t>
            </a:fld>
            <a:endParaRPr lang="en-GB" dirty="0"/>
          </a:p>
        </p:txBody>
      </p:sp>
    </p:spTree>
    <p:extLst>
      <p:ext uri="{BB962C8B-B14F-4D97-AF65-F5344CB8AC3E}">
        <p14:creationId xmlns:p14="http://schemas.microsoft.com/office/powerpoint/2010/main" val="14136165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FF1F6C21-9E27-46DC-A029-BC9296656F76}"/>
              </a:ext>
            </a:extLst>
          </p:cNvPr>
          <p:cNvSpPr>
            <a:spLocks noGrp="1" noChangeArrowheads="1"/>
          </p:cNvSpPr>
          <p:nvPr>
            <p:ph type="title"/>
          </p:nvPr>
        </p:nvSpPr>
        <p:spPr/>
        <p:txBody>
          <a:bodyPr>
            <a:normAutofit fontScale="90000"/>
          </a:bodyPr>
          <a:lstStyle/>
          <a:p>
            <a:r>
              <a:rPr lang="en-US" altLang="en-US" dirty="0"/>
              <a:t>Example of Repayment (Bullet Not Shown)</a:t>
            </a:r>
          </a:p>
        </p:txBody>
      </p:sp>
      <p:sp>
        <p:nvSpPr>
          <p:cNvPr id="72707" name="Content Placeholder 2">
            <a:extLst>
              <a:ext uri="{FF2B5EF4-FFF2-40B4-BE49-F238E27FC236}">
                <a16:creationId xmlns:a16="http://schemas.microsoft.com/office/drawing/2014/main" id="{A1DC58E0-833A-4628-A551-61A176D1E8D7}"/>
              </a:ext>
            </a:extLst>
          </p:cNvPr>
          <p:cNvSpPr>
            <a:spLocks noGrp="1" noChangeArrowheads="1"/>
          </p:cNvSpPr>
          <p:nvPr>
            <p:ph idx="1"/>
          </p:nvPr>
        </p:nvSpPr>
        <p:spPr>
          <a:xfrm>
            <a:off x="304800" y="1524000"/>
            <a:ext cx="3962400" cy="4572000"/>
          </a:xfrm>
        </p:spPr>
        <p:txBody>
          <a:bodyPr>
            <a:normAutofit/>
          </a:bodyPr>
          <a:lstStyle/>
          <a:p>
            <a:r>
              <a:rPr lang="en-US" altLang="en-US" dirty="0"/>
              <a:t>Loan tenor is explained by the repayment period is still within the PPA terms (i.e. 20 years from PCOD), giving a one year tail, and the project is a Build, Own and Operate (BOO) and a BOOT. </a:t>
            </a:r>
          </a:p>
          <a:p>
            <a:pPr lvl="1"/>
            <a:endParaRPr lang="en-US" altLang="en-US" dirty="0"/>
          </a:p>
        </p:txBody>
      </p:sp>
      <p:pic>
        <p:nvPicPr>
          <p:cNvPr id="72708" name="Picture 3">
            <a:extLst>
              <a:ext uri="{FF2B5EF4-FFF2-40B4-BE49-F238E27FC236}">
                <a16:creationId xmlns:a16="http://schemas.microsoft.com/office/drawing/2014/main" id="{6A5828CA-E755-4B18-9E4F-A3296E4DD0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80060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97457204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DSCR Constraint</a:t>
            </a:r>
          </a:p>
        </p:txBody>
      </p:sp>
      <p:pic>
        <p:nvPicPr>
          <p:cNvPr id="7" name="Picture 6">
            <a:extLst>
              <a:ext uri="{FF2B5EF4-FFF2-40B4-BE49-F238E27FC236}">
                <a16:creationId xmlns:a16="http://schemas.microsoft.com/office/drawing/2014/main" id="{95E2BCC6-F509-4F04-953F-816976F50E64}"/>
              </a:ext>
            </a:extLst>
          </p:cNvPr>
          <p:cNvPicPr>
            <a:picLocks noChangeAspect="1"/>
          </p:cNvPicPr>
          <p:nvPr/>
        </p:nvPicPr>
        <p:blipFill>
          <a:blip r:embed="rId2"/>
          <a:stretch>
            <a:fillRect/>
          </a:stretch>
        </p:blipFill>
        <p:spPr>
          <a:xfrm>
            <a:off x="4462119" y="2853049"/>
            <a:ext cx="4293581" cy="2848626"/>
          </a:xfrm>
          <a:prstGeom prst="rect">
            <a:avLst/>
          </a:prstGeom>
        </p:spPr>
      </p:pic>
      <p:pic>
        <p:nvPicPr>
          <p:cNvPr id="10" name="Picture 9">
            <a:extLst>
              <a:ext uri="{FF2B5EF4-FFF2-40B4-BE49-F238E27FC236}">
                <a16:creationId xmlns:a16="http://schemas.microsoft.com/office/drawing/2014/main" id="{4C0CA8A4-2A34-4CA5-8DCF-D847FDD70ED3}"/>
              </a:ext>
            </a:extLst>
          </p:cNvPr>
          <p:cNvPicPr>
            <a:picLocks noChangeAspect="1"/>
          </p:cNvPicPr>
          <p:nvPr/>
        </p:nvPicPr>
        <p:blipFill>
          <a:blip r:embed="rId3"/>
          <a:stretch>
            <a:fillRect/>
          </a:stretch>
        </p:blipFill>
        <p:spPr>
          <a:xfrm>
            <a:off x="372936" y="2872047"/>
            <a:ext cx="3983305" cy="2829628"/>
          </a:xfrm>
          <a:prstGeom prst="rect">
            <a:avLst/>
          </a:prstGeom>
        </p:spPr>
      </p:pic>
      <p:sp>
        <p:nvSpPr>
          <p:cNvPr id="11" name="TextBox 10">
            <a:extLst>
              <a:ext uri="{FF2B5EF4-FFF2-40B4-BE49-F238E27FC236}">
                <a16:creationId xmlns:a16="http://schemas.microsoft.com/office/drawing/2014/main" id="{E5AC33A4-D083-446A-9C4D-70FF3CC30413}"/>
              </a:ext>
            </a:extLst>
          </p:cNvPr>
          <p:cNvSpPr txBox="1"/>
          <p:nvPr/>
        </p:nvSpPr>
        <p:spPr>
          <a:xfrm>
            <a:off x="972152" y="1463040"/>
            <a:ext cx="6631806" cy="923330"/>
          </a:xfrm>
          <a:prstGeom prst="rect">
            <a:avLst/>
          </a:prstGeom>
          <a:noFill/>
        </p:spPr>
        <p:txBody>
          <a:bodyPr wrap="square" rtlCol="0">
            <a:spAutoFit/>
          </a:bodyPr>
          <a:lstStyle/>
          <a:p>
            <a:r>
              <a:rPr lang="en-US" dirty="0"/>
              <a:t>Note the big increase in IRR with the DSCR constraint – because of the larger debt size.  Recall that can effectively make the DSCR constraint be in place </a:t>
            </a:r>
          </a:p>
        </p:txBody>
      </p:sp>
    </p:spTree>
    <p:extLst>
      <p:ext uri="{BB962C8B-B14F-4D97-AF65-F5344CB8AC3E}">
        <p14:creationId xmlns:p14="http://schemas.microsoft.com/office/powerpoint/2010/main" val="93817926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Debt to Capital Constraint</a:t>
            </a:r>
          </a:p>
        </p:txBody>
      </p:sp>
      <p:pic>
        <p:nvPicPr>
          <p:cNvPr id="2" name="Picture 1">
            <a:extLst>
              <a:ext uri="{FF2B5EF4-FFF2-40B4-BE49-F238E27FC236}">
                <a16:creationId xmlns:a16="http://schemas.microsoft.com/office/drawing/2014/main" id="{F80049A1-A4FC-4C6B-9B1E-EF40D28FAF44}"/>
              </a:ext>
            </a:extLst>
          </p:cNvPr>
          <p:cNvPicPr>
            <a:picLocks noChangeAspect="1"/>
          </p:cNvPicPr>
          <p:nvPr/>
        </p:nvPicPr>
        <p:blipFill>
          <a:blip r:embed="rId2"/>
          <a:stretch>
            <a:fillRect/>
          </a:stretch>
        </p:blipFill>
        <p:spPr>
          <a:xfrm>
            <a:off x="411436" y="2427855"/>
            <a:ext cx="4195061" cy="2832282"/>
          </a:xfrm>
          <a:prstGeom prst="rect">
            <a:avLst/>
          </a:prstGeom>
        </p:spPr>
      </p:pic>
      <p:pic>
        <p:nvPicPr>
          <p:cNvPr id="4" name="Picture 3">
            <a:extLst>
              <a:ext uri="{FF2B5EF4-FFF2-40B4-BE49-F238E27FC236}">
                <a16:creationId xmlns:a16="http://schemas.microsoft.com/office/drawing/2014/main" id="{588C545F-D455-41A6-A88D-C8F8444655EC}"/>
              </a:ext>
            </a:extLst>
          </p:cNvPr>
          <p:cNvPicPr>
            <a:picLocks noChangeAspect="1"/>
          </p:cNvPicPr>
          <p:nvPr/>
        </p:nvPicPr>
        <p:blipFill>
          <a:blip r:embed="rId3"/>
          <a:stretch>
            <a:fillRect/>
          </a:stretch>
        </p:blipFill>
        <p:spPr>
          <a:xfrm>
            <a:off x="4606498" y="2338939"/>
            <a:ext cx="4376971" cy="3131218"/>
          </a:xfrm>
          <a:prstGeom prst="rect">
            <a:avLst/>
          </a:prstGeom>
        </p:spPr>
      </p:pic>
    </p:spTree>
    <p:extLst>
      <p:ext uri="{BB962C8B-B14F-4D97-AF65-F5344CB8AC3E}">
        <p14:creationId xmlns:p14="http://schemas.microsoft.com/office/powerpoint/2010/main" val="131382150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Repayment Patterns</a:t>
            </a:r>
          </a:p>
        </p:txBody>
      </p:sp>
      <p:sp>
        <p:nvSpPr>
          <p:cNvPr id="3" name="Content Placeholder 2"/>
          <p:cNvSpPr>
            <a:spLocks noGrp="1"/>
          </p:cNvSpPr>
          <p:nvPr>
            <p:ph idx="1"/>
          </p:nvPr>
        </p:nvSpPr>
        <p:spPr/>
        <p:txBody>
          <a:bodyPr>
            <a:normAutofit fontScale="85000" lnSpcReduction="10000"/>
          </a:bodyPr>
          <a:lstStyle/>
          <a:p>
            <a:r>
              <a:rPr lang="en-US" dirty="0"/>
              <a:t>Given a DSCR constraint and the formula that the present value of debt service equals the amount of debt at COD, use geometry to maximize debt. </a:t>
            </a:r>
          </a:p>
          <a:p>
            <a:r>
              <a:rPr lang="en-US" dirty="0"/>
              <a:t>The general idea of maintaining a constant DSCR over the life of a project in sculpting when the risks can increase over time. </a:t>
            </a:r>
          </a:p>
          <a:p>
            <a:r>
              <a:rPr lang="en-US" dirty="0"/>
              <a:t>Contrasts to the requirement that banks must increase capital with longer terms and that an implicit assumption of constant credit spreads is increasing risk over time. </a:t>
            </a:r>
          </a:p>
          <a:p>
            <a:r>
              <a:rPr lang="en-US" dirty="0"/>
              <a:t>Sculpting versus alternative methods in the context of different revenue patterns (indexation, flat fee-in tariffs, tax depreciation, etc.)</a:t>
            </a:r>
          </a:p>
        </p:txBody>
      </p:sp>
      <p:sp>
        <p:nvSpPr>
          <p:cNvPr id="4" name="Slide Number Placeholder 3"/>
          <p:cNvSpPr>
            <a:spLocks noGrp="1"/>
          </p:cNvSpPr>
          <p:nvPr>
            <p:ph type="sldNum" sz="quarter" idx="12"/>
          </p:nvPr>
        </p:nvSpPr>
        <p:spPr/>
        <p:txBody>
          <a:bodyPr/>
          <a:lstStyle/>
          <a:p>
            <a:fld id="{EB241CD2-1E45-42A3-B213-66A034DF9A3B}" type="slidenum">
              <a:rPr lang="en-GB" smtClean="0"/>
              <a:t>127</a:t>
            </a:fld>
            <a:endParaRPr lang="en-GB" dirty="0"/>
          </a:p>
        </p:txBody>
      </p:sp>
    </p:spTree>
    <p:extLst>
      <p:ext uri="{BB962C8B-B14F-4D97-AF65-F5344CB8AC3E}">
        <p14:creationId xmlns:p14="http://schemas.microsoft.com/office/powerpoint/2010/main" val="281821107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Sculpting Issues</a:t>
            </a:r>
          </a:p>
        </p:txBody>
      </p:sp>
      <p:sp>
        <p:nvSpPr>
          <p:cNvPr id="3" name="Content Placeholder 2"/>
          <p:cNvSpPr>
            <a:spLocks noGrp="1"/>
          </p:cNvSpPr>
          <p:nvPr>
            <p:ph idx="1"/>
          </p:nvPr>
        </p:nvSpPr>
        <p:spPr/>
        <p:txBody>
          <a:bodyPr/>
          <a:lstStyle/>
          <a:p>
            <a:r>
              <a:rPr lang="en-US" dirty="0"/>
              <a:t>Complex sculpting issues can involve:</a:t>
            </a:r>
          </a:p>
          <a:p>
            <a:pPr lvl="1"/>
            <a:r>
              <a:rPr lang="en-US" dirty="0"/>
              <a:t>Letter of credit fees</a:t>
            </a:r>
          </a:p>
          <a:p>
            <a:pPr lvl="1"/>
            <a:r>
              <a:rPr lang="en-US" dirty="0"/>
              <a:t>Balloon payments as a percent of the loan amount</a:t>
            </a:r>
          </a:p>
          <a:p>
            <a:pPr lvl="1"/>
            <a:r>
              <a:rPr lang="en-US" dirty="0"/>
              <a:t>Interest income on sweeps for balloon payment</a:t>
            </a:r>
          </a:p>
          <a:p>
            <a:pPr lvl="1"/>
            <a:r>
              <a:rPr lang="en-US" dirty="0"/>
              <a:t>Taxes and net operating losses</a:t>
            </a:r>
          </a:p>
          <a:p>
            <a:pPr lvl="1"/>
            <a:r>
              <a:rPr lang="en-US" dirty="0"/>
              <a:t>DSRA as final debt payment</a:t>
            </a:r>
          </a:p>
          <a:p>
            <a:r>
              <a:rPr lang="en-US" dirty="0"/>
              <a:t>To resolve these issues use equations and some fancy excel. Do not try to use brute force.</a:t>
            </a:r>
          </a:p>
        </p:txBody>
      </p:sp>
      <p:sp>
        <p:nvSpPr>
          <p:cNvPr id="4" name="Slide Number Placeholder 3"/>
          <p:cNvSpPr>
            <a:spLocks noGrp="1"/>
          </p:cNvSpPr>
          <p:nvPr>
            <p:ph type="sldNum" sz="quarter" idx="12"/>
          </p:nvPr>
        </p:nvSpPr>
        <p:spPr/>
        <p:txBody>
          <a:bodyPr/>
          <a:lstStyle/>
          <a:p>
            <a:fld id="{EB241CD2-1E45-42A3-B213-66A034DF9A3B}" type="slidenum">
              <a:rPr lang="en-GB" smtClean="0"/>
              <a:t>128</a:t>
            </a:fld>
            <a:endParaRPr lang="en-GB" dirty="0"/>
          </a:p>
        </p:txBody>
      </p:sp>
    </p:spTree>
    <p:extLst>
      <p:ext uri="{BB962C8B-B14F-4D97-AF65-F5344CB8AC3E}">
        <p14:creationId xmlns:p14="http://schemas.microsoft.com/office/powerpoint/2010/main" val="82622435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Synthetic Sculpting with O&amp;M Payments</a:t>
            </a:r>
          </a:p>
        </p:txBody>
      </p:sp>
      <p:pic>
        <p:nvPicPr>
          <p:cNvPr id="5" name="Content Placeholder 4"/>
          <p:cNvPicPr>
            <a:picLocks noGrp="1" noChangeAspect="1"/>
          </p:cNvPicPr>
          <p:nvPr>
            <p:ph idx="1"/>
          </p:nvPr>
        </p:nvPicPr>
        <p:blipFill>
          <a:blip r:embed="rId2"/>
          <a:stretch>
            <a:fillRect/>
          </a:stretch>
        </p:blipFill>
        <p:spPr>
          <a:xfrm>
            <a:off x="1051556" y="2092750"/>
            <a:ext cx="6386192" cy="3123799"/>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129</a:t>
            </a:fld>
            <a:endParaRPr lang="en-GB" dirty="0"/>
          </a:p>
        </p:txBody>
      </p:sp>
    </p:spTree>
    <p:extLst>
      <p:ext uri="{BB962C8B-B14F-4D97-AF65-F5344CB8AC3E}">
        <p14:creationId xmlns:p14="http://schemas.microsoft.com/office/powerpoint/2010/main" val="2552933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EB5F0-4D3E-4864-9BDA-30F9C6CF9576}"/>
              </a:ext>
            </a:extLst>
          </p:cNvPr>
          <p:cNvSpPr>
            <a:spLocks noGrp="1"/>
          </p:cNvSpPr>
          <p:nvPr>
            <p:ph idx="1"/>
          </p:nvPr>
        </p:nvSpPr>
        <p:spPr>
          <a:xfrm>
            <a:off x="628650" y="1263193"/>
            <a:ext cx="8515350" cy="2865748"/>
          </a:xfrm>
        </p:spPr>
        <p:txBody>
          <a:bodyPr/>
          <a:lstStyle/>
          <a:p>
            <a:r>
              <a:rPr lang="en-US" dirty="0"/>
              <a:t>These functions are useful in project finance model for:</a:t>
            </a:r>
          </a:p>
          <a:p>
            <a:pPr lvl="1"/>
            <a:r>
              <a:rPr lang="en-US" dirty="0"/>
              <a:t>Converting periodic data by month to sum for a year</a:t>
            </a:r>
          </a:p>
          <a:p>
            <a:pPr lvl="1"/>
            <a:r>
              <a:rPr lang="en-US" dirty="0"/>
              <a:t>Checking errors</a:t>
            </a:r>
          </a:p>
          <a:p>
            <a:pPr lvl="1"/>
            <a:r>
              <a:rPr lang="en-US" dirty="0"/>
              <a:t>Counting TRUE’s or FALSE’s</a:t>
            </a:r>
          </a:p>
          <a:p>
            <a:pPr lvl="1"/>
            <a:endParaRPr lang="en-US" dirty="0"/>
          </a:p>
        </p:txBody>
      </p:sp>
      <p:sp>
        <p:nvSpPr>
          <p:cNvPr id="3" name="Title 2">
            <a:extLst>
              <a:ext uri="{FF2B5EF4-FFF2-40B4-BE49-F238E27FC236}">
                <a16:creationId xmlns:a16="http://schemas.microsoft.com/office/drawing/2014/main" id="{BC98AA0F-91B0-4CF4-A51F-E176C9D82C41}"/>
              </a:ext>
            </a:extLst>
          </p:cNvPr>
          <p:cNvSpPr>
            <a:spLocks noGrp="1"/>
          </p:cNvSpPr>
          <p:nvPr>
            <p:ph type="title"/>
          </p:nvPr>
        </p:nvSpPr>
        <p:spPr/>
        <p:txBody>
          <a:bodyPr/>
          <a:lstStyle/>
          <a:p>
            <a:r>
              <a:rPr lang="en-US" dirty="0"/>
              <a:t>Use of AVERAGEIF, SUMIF, COUNTIF</a:t>
            </a:r>
          </a:p>
        </p:txBody>
      </p:sp>
      <p:sp>
        <p:nvSpPr>
          <p:cNvPr id="4" name="Slide Number Placeholder 3">
            <a:extLst>
              <a:ext uri="{FF2B5EF4-FFF2-40B4-BE49-F238E27FC236}">
                <a16:creationId xmlns:a16="http://schemas.microsoft.com/office/drawing/2014/main" id="{081595C9-EBF7-4EAE-B23C-7A19DDBEE325}"/>
              </a:ext>
            </a:extLst>
          </p:cNvPr>
          <p:cNvSpPr>
            <a:spLocks noGrp="1"/>
          </p:cNvSpPr>
          <p:nvPr>
            <p:ph type="sldNum" sz="quarter" idx="12"/>
          </p:nvPr>
        </p:nvSpPr>
        <p:spPr/>
        <p:txBody>
          <a:bodyPr/>
          <a:lstStyle/>
          <a:p>
            <a:pPr algn="ctr"/>
            <a:fld id="{0C3A1854-6B63-4059-B360-A3C4972BF0FC}" type="slidenum">
              <a:rPr lang="ko-KR" altLang="en-US" smtClean="0"/>
              <a:pPr algn="ctr"/>
              <a:t>13</a:t>
            </a:fld>
            <a:endParaRPr lang="ko-KR" altLang="en-US" dirty="0"/>
          </a:p>
        </p:txBody>
      </p:sp>
      <p:pic>
        <p:nvPicPr>
          <p:cNvPr id="5" name="Picture 4">
            <a:extLst>
              <a:ext uri="{FF2B5EF4-FFF2-40B4-BE49-F238E27FC236}">
                <a16:creationId xmlns:a16="http://schemas.microsoft.com/office/drawing/2014/main" id="{1AF28B90-A3C6-408A-9EAD-9EC8617E1F07}"/>
              </a:ext>
            </a:extLst>
          </p:cNvPr>
          <p:cNvPicPr>
            <a:picLocks noChangeAspect="1"/>
          </p:cNvPicPr>
          <p:nvPr/>
        </p:nvPicPr>
        <p:blipFill>
          <a:blip r:embed="rId2"/>
          <a:stretch>
            <a:fillRect/>
          </a:stretch>
        </p:blipFill>
        <p:spPr>
          <a:xfrm>
            <a:off x="1021335" y="3701887"/>
            <a:ext cx="6881567" cy="2587675"/>
          </a:xfrm>
          <a:prstGeom prst="rect">
            <a:avLst/>
          </a:prstGeom>
        </p:spPr>
      </p:pic>
    </p:spTree>
    <p:extLst>
      <p:ext uri="{BB962C8B-B14F-4D97-AF65-F5344CB8AC3E}">
        <p14:creationId xmlns:p14="http://schemas.microsoft.com/office/powerpoint/2010/main" val="325250003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normAutofit fontScale="92500" lnSpcReduction="10000"/>
          </a:bodyPr>
          <a:lstStyle/>
          <a:p>
            <a:r>
              <a:rPr lang="en-US" altLang="en-US" dirty="0"/>
              <a:t>Computation of borrowing base</a:t>
            </a:r>
          </a:p>
          <a:p>
            <a:r>
              <a:rPr lang="en-US" altLang="en-US" dirty="0"/>
              <a:t>Debt repayment and borrowing base – must pay-off debt that is below the maximum borrowing base</a:t>
            </a:r>
          </a:p>
          <a:p>
            <a:r>
              <a:rPr lang="en-US" altLang="en-US" dirty="0"/>
              <a:t>Rational for borrowing base</a:t>
            </a:r>
          </a:p>
          <a:p>
            <a:pPr lvl="1"/>
            <a:r>
              <a:rPr lang="en-US" altLang="en-US" dirty="0"/>
              <a:t>Rate of production extraction</a:t>
            </a:r>
          </a:p>
          <a:p>
            <a:r>
              <a:rPr lang="en-US" altLang="en-US" dirty="0"/>
              <a:t>Problems with borrowing base</a:t>
            </a:r>
          </a:p>
          <a:p>
            <a:pPr lvl="1"/>
            <a:r>
              <a:rPr lang="en-US" altLang="en-US" dirty="0"/>
              <a:t>Declining prices and acceleration of loan re-payments</a:t>
            </a:r>
          </a:p>
          <a:p>
            <a:pPr lvl="1"/>
            <a:r>
              <a:rPr lang="en-US" altLang="en-US" dirty="0"/>
              <a:t>Increasing prices and reduction of loan re-payments</a:t>
            </a:r>
          </a:p>
          <a:p>
            <a:r>
              <a:rPr lang="en-US" altLang="en-US" dirty="0"/>
              <a:t>Modelling of borrowing base</a:t>
            </a:r>
          </a:p>
        </p:txBody>
      </p:sp>
      <p:sp>
        <p:nvSpPr>
          <p:cNvPr id="32770" name="Rectangle 2"/>
          <p:cNvSpPr>
            <a:spLocks noGrp="1" noChangeArrowheads="1"/>
          </p:cNvSpPr>
          <p:nvPr>
            <p:ph type="title"/>
          </p:nvPr>
        </p:nvSpPr>
        <p:spPr/>
        <p:txBody>
          <a:bodyPr>
            <a:normAutofit fontScale="90000"/>
          </a:bodyPr>
          <a:lstStyle/>
          <a:p>
            <a:r>
              <a:rPr lang="en-US" altLang="en-US" dirty="0"/>
              <a:t>Borrowing Base and Resource Transactions</a:t>
            </a:r>
          </a:p>
        </p:txBody>
      </p:sp>
    </p:spTree>
    <p:extLst>
      <p:ext uri="{BB962C8B-B14F-4D97-AF65-F5344CB8AC3E}">
        <p14:creationId xmlns:p14="http://schemas.microsoft.com/office/powerpoint/2010/main" val="38413381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DC5D974-9652-43D1-A3F1-D868B87852BE}"/>
              </a:ext>
            </a:extLst>
          </p:cNvPr>
          <p:cNvPicPr>
            <a:picLocks noGrp="1" noChangeAspect="1"/>
          </p:cNvPicPr>
          <p:nvPr>
            <p:ph idx="1"/>
          </p:nvPr>
        </p:nvPicPr>
        <p:blipFill>
          <a:blip r:embed="rId2"/>
          <a:stretch>
            <a:fillRect/>
          </a:stretch>
        </p:blipFill>
        <p:spPr>
          <a:xfrm>
            <a:off x="155733" y="2979765"/>
            <a:ext cx="8875272" cy="2791326"/>
          </a:xfrm>
          <a:prstGeom prst="rect">
            <a:avLst/>
          </a:prstGeom>
        </p:spPr>
      </p:pic>
      <p:sp>
        <p:nvSpPr>
          <p:cNvPr id="3" name="Title 2">
            <a:extLst>
              <a:ext uri="{FF2B5EF4-FFF2-40B4-BE49-F238E27FC236}">
                <a16:creationId xmlns:a16="http://schemas.microsoft.com/office/drawing/2014/main" id="{11137E46-457C-42D6-BCC7-675A221F4D01}"/>
              </a:ext>
            </a:extLst>
          </p:cNvPr>
          <p:cNvSpPr>
            <a:spLocks noGrp="1"/>
          </p:cNvSpPr>
          <p:nvPr>
            <p:ph type="title"/>
          </p:nvPr>
        </p:nvSpPr>
        <p:spPr/>
        <p:txBody>
          <a:bodyPr/>
          <a:lstStyle/>
          <a:p>
            <a:r>
              <a:rPr lang="en-US" dirty="0"/>
              <a:t>Equity IRR without Balloon</a:t>
            </a:r>
          </a:p>
        </p:txBody>
      </p:sp>
      <p:sp>
        <p:nvSpPr>
          <p:cNvPr id="4" name="Slide Number Placeholder 3">
            <a:extLst>
              <a:ext uri="{FF2B5EF4-FFF2-40B4-BE49-F238E27FC236}">
                <a16:creationId xmlns:a16="http://schemas.microsoft.com/office/drawing/2014/main" id="{CED15112-3922-49BA-9D54-8A1E253399F8}"/>
              </a:ext>
            </a:extLst>
          </p:cNvPr>
          <p:cNvSpPr>
            <a:spLocks noGrp="1"/>
          </p:cNvSpPr>
          <p:nvPr>
            <p:ph type="sldNum" sz="quarter" idx="12"/>
          </p:nvPr>
        </p:nvSpPr>
        <p:spPr/>
        <p:txBody>
          <a:bodyPr/>
          <a:lstStyle/>
          <a:p>
            <a:pPr algn="ctr"/>
            <a:fld id="{0C3A1854-6B63-4059-B360-A3C4972BF0FC}" type="slidenum">
              <a:rPr lang="ko-KR" altLang="en-US" smtClean="0"/>
              <a:pPr algn="ctr"/>
              <a:t>131</a:t>
            </a:fld>
            <a:endParaRPr lang="ko-KR" altLang="en-US" dirty="0"/>
          </a:p>
        </p:txBody>
      </p:sp>
      <p:sp>
        <p:nvSpPr>
          <p:cNvPr id="2" name="TextBox 1">
            <a:extLst>
              <a:ext uri="{FF2B5EF4-FFF2-40B4-BE49-F238E27FC236}">
                <a16:creationId xmlns:a16="http://schemas.microsoft.com/office/drawing/2014/main" id="{AC8438AE-6A23-473B-AD9A-B700C4239CAF}"/>
              </a:ext>
            </a:extLst>
          </p:cNvPr>
          <p:cNvSpPr txBox="1"/>
          <p:nvPr/>
        </p:nvSpPr>
        <p:spPr>
          <a:xfrm>
            <a:off x="471340" y="1225485"/>
            <a:ext cx="7475456"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Data table with structuring – need to use macro instead of basic data table</a:t>
            </a:r>
          </a:p>
        </p:txBody>
      </p:sp>
    </p:spTree>
    <p:extLst>
      <p:ext uri="{BB962C8B-B14F-4D97-AF65-F5344CB8AC3E}">
        <p14:creationId xmlns:p14="http://schemas.microsoft.com/office/powerpoint/2010/main" val="96116749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6882D1-0A22-48A5-8EEE-1FC53B73037D}"/>
              </a:ext>
            </a:extLst>
          </p:cNvPr>
          <p:cNvSpPr>
            <a:spLocks noGrp="1"/>
          </p:cNvSpPr>
          <p:nvPr>
            <p:ph type="title"/>
          </p:nvPr>
        </p:nvSpPr>
        <p:spPr/>
        <p:txBody>
          <a:bodyPr/>
          <a:lstStyle/>
          <a:p>
            <a:r>
              <a:rPr lang="en-US" dirty="0"/>
              <a:t>Equity IRR with Balloon</a:t>
            </a:r>
          </a:p>
        </p:txBody>
      </p:sp>
      <p:sp>
        <p:nvSpPr>
          <p:cNvPr id="4" name="Slide Number Placeholder 3">
            <a:extLst>
              <a:ext uri="{FF2B5EF4-FFF2-40B4-BE49-F238E27FC236}">
                <a16:creationId xmlns:a16="http://schemas.microsoft.com/office/drawing/2014/main" id="{CCD93053-1BD9-447E-A0C7-C401E4B25344}"/>
              </a:ext>
            </a:extLst>
          </p:cNvPr>
          <p:cNvSpPr>
            <a:spLocks noGrp="1"/>
          </p:cNvSpPr>
          <p:nvPr>
            <p:ph type="sldNum" sz="quarter" idx="12"/>
          </p:nvPr>
        </p:nvSpPr>
        <p:spPr/>
        <p:txBody>
          <a:bodyPr/>
          <a:lstStyle/>
          <a:p>
            <a:pPr algn="ctr"/>
            <a:fld id="{0C3A1854-6B63-4059-B360-A3C4972BF0FC}" type="slidenum">
              <a:rPr lang="ko-KR" altLang="en-US" smtClean="0"/>
              <a:pPr algn="ctr"/>
              <a:t>132</a:t>
            </a:fld>
            <a:endParaRPr lang="ko-KR" altLang="en-US" dirty="0"/>
          </a:p>
        </p:txBody>
      </p:sp>
      <p:pic>
        <p:nvPicPr>
          <p:cNvPr id="8" name="Content Placeholder 7">
            <a:extLst>
              <a:ext uri="{FF2B5EF4-FFF2-40B4-BE49-F238E27FC236}">
                <a16:creationId xmlns:a16="http://schemas.microsoft.com/office/drawing/2014/main" id="{C6E6848D-CEE8-49C0-850C-E0115B8DEBFA}"/>
              </a:ext>
            </a:extLst>
          </p:cNvPr>
          <p:cNvPicPr>
            <a:picLocks noGrp="1" noChangeAspect="1"/>
          </p:cNvPicPr>
          <p:nvPr>
            <p:ph idx="1"/>
          </p:nvPr>
        </p:nvPicPr>
        <p:blipFill>
          <a:blip r:embed="rId2"/>
          <a:stretch>
            <a:fillRect/>
          </a:stretch>
        </p:blipFill>
        <p:spPr>
          <a:xfrm>
            <a:off x="308008" y="2554605"/>
            <a:ext cx="8645685" cy="2719120"/>
          </a:xfrm>
          <a:prstGeom prst="rect">
            <a:avLst/>
          </a:prstGeom>
        </p:spPr>
      </p:pic>
      <p:sp>
        <p:nvSpPr>
          <p:cNvPr id="2" name="TextBox 1">
            <a:extLst>
              <a:ext uri="{FF2B5EF4-FFF2-40B4-BE49-F238E27FC236}">
                <a16:creationId xmlns:a16="http://schemas.microsoft.com/office/drawing/2014/main" id="{4E580923-C0F8-4E51-B5E7-B625DA247121}"/>
              </a:ext>
            </a:extLst>
          </p:cNvPr>
          <p:cNvSpPr txBox="1"/>
          <p:nvPr/>
        </p:nvSpPr>
        <p:spPr>
          <a:xfrm>
            <a:off x="395926" y="1206631"/>
            <a:ext cx="4553146" cy="923330"/>
          </a:xfrm>
          <a:prstGeom prst="rect">
            <a:avLst/>
          </a:prstGeom>
          <a:noFill/>
        </p:spPr>
        <p:txBody>
          <a:bodyPr wrap="square" rtlCol="0">
            <a:spAutoFit/>
          </a:bodyPr>
          <a:lstStyle/>
          <a:p>
            <a:r>
              <a:rPr lang="en-US" dirty="0"/>
              <a:t>This case assumes large balloon payment at the end of the life – 20%.  Note how the equity IRR increases.</a:t>
            </a:r>
          </a:p>
        </p:txBody>
      </p:sp>
      <p:cxnSp>
        <p:nvCxnSpPr>
          <p:cNvPr id="6" name="Connector: Elbow 5">
            <a:extLst>
              <a:ext uri="{FF2B5EF4-FFF2-40B4-BE49-F238E27FC236}">
                <a16:creationId xmlns:a16="http://schemas.microsoft.com/office/drawing/2014/main" id="{7AA84119-4F2D-4C15-B67A-6DA712EA4148}"/>
              </a:ext>
            </a:extLst>
          </p:cNvPr>
          <p:cNvCxnSpPr/>
          <p:nvPr/>
        </p:nvCxnSpPr>
        <p:spPr>
          <a:xfrm>
            <a:off x="4110087" y="1725105"/>
            <a:ext cx="1894787" cy="14894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5533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604E8-9D8C-4C8E-A46B-4182FFFF8503}"/>
              </a:ext>
            </a:extLst>
          </p:cNvPr>
          <p:cNvSpPr>
            <a:spLocks noGrp="1"/>
          </p:cNvSpPr>
          <p:nvPr>
            <p:ph type="title"/>
          </p:nvPr>
        </p:nvSpPr>
        <p:spPr/>
        <p:txBody>
          <a:bodyPr>
            <a:normAutofit fontScale="90000"/>
          </a:bodyPr>
          <a:lstStyle/>
          <a:p>
            <a:r>
              <a:rPr lang="en-US" dirty="0"/>
              <a:t>Section 8: Re-financing and effects of Debt Tenure (as well as other debt terms)</a:t>
            </a:r>
          </a:p>
        </p:txBody>
      </p:sp>
    </p:spTree>
    <p:extLst>
      <p:ext uri="{BB962C8B-B14F-4D97-AF65-F5344CB8AC3E}">
        <p14:creationId xmlns:p14="http://schemas.microsoft.com/office/powerpoint/2010/main" val="424748116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E38B476-25A8-4BE3-9356-BC3EB66C28D4}"/>
              </a:ext>
            </a:extLst>
          </p:cNvPr>
          <p:cNvSpPr>
            <a:spLocks noGrp="1"/>
          </p:cNvSpPr>
          <p:nvPr>
            <p:ph idx="1"/>
          </p:nvPr>
        </p:nvSpPr>
        <p:spPr/>
        <p:txBody>
          <a:bodyPr>
            <a:normAutofit lnSpcReduction="10000"/>
          </a:bodyPr>
          <a:lstStyle/>
          <a:p>
            <a:r>
              <a:rPr lang="en-US" dirty="0"/>
              <a:t>Assume that the debt is sized from debt to capital ratio for the next set of slides (this assumption will be changed later on)</a:t>
            </a:r>
          </a:p>
          <a:p>
            <a:r>
              <a:rPr lang="en-US" dirty="0"/>
              <a:t>Assume that the debt can be re-financed on the basis of DSCR (this assumption will also be changed in later slides).</a:t>
            </a:r>
          </a:p>
          <a:p>
            <a:r>
              <a:rPr lang="en-US" dirty="0"/>
              <a:t>Various assumptions will be made about re-financing</a:t>
            </a:r>
          </a:p>
          <a:p>
            <a:r>
              <a:rPr lang="en-US" dirty="0"/>
              <a:t>The slides will demonstrate that with these assumptions, re-financing makes the length of the debt much less important.</a:t>
            </a:r>
          </a:p>
        </p:txBody>
      </p:sp>
      <p:sp>
        <p:nvSpPr>
          <p:cNvPr id="3" name="Title 2">
            <a:extLst>
              <a:ext uri="{FF2B5EF4-FFF2-40B4-BE49-F238E27FC236}">
                <a16:creationId xmlns:a16="http://schemas.microsoft.com/office/drawing/2014/main" id="{4830773E-38DD-4E8F-8380-A6AF34E5365E}"/>
              </a:ext>
            </a:extLst>
          </p:cNvPr>
          <p:cNvSpPr>
            <a:spLocks noGrp="1"/>
          </p:cNvSpPr>
          <p:nvPr>
            <p:ph type="title"/>
          </p:nvPr>
        </p:nvSpPr>
        <p:spPr/>
        <p:txBody>
          <a:bodyPr>
            <a:normAutofit fontScale="90000"/>
          </a:bodyPr>
          <a:lstStyle/>
          <a:p>
            <a:r>
              <a:rPr lang="en-US" dirty="0"/>
              <a:t>Re-financing and the Importance of Debt Tenure</a:t>
            </a:r>
          </a:p>
        </p:txBody>
      </p:sp>
    </p:spTree>
    <p:extLst>
      <p:ext uri="{BB962C8B-B14F-4D97-AF65-F5344CB8AC3E}">
        <p14:creationId xmlns:p14="http://schemas.microsoft.com/office/powerpoint/2010/main" val="208137717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111BA4-ED9A-4EF6-AE58-4FB9651E5B82}"/>
              </a:ext>
            </a:extLst>
          </p:cNvPr>
          <p:cNvSpPr>
            <a:spLocks noGrp="1"/>
          </p:cNvSpPr>
          <p:nvPr>
            <p:ph idx="1"/>
          </p:nvPr>
        </p:nvSpPr>
        <p:spPr/>
        <p:txBody>
          <a:bodyPr>
            <a:normAutofit fontScale="92500" lnSpcReduction="10000"/>
          </a:bodyPr>
          <a:lstStyle/>
          <a:p>
            <a:r>
              <a:rPr lang="en-US" dirty="0"/>
              <a:t>Every project has the possibility to increase equity returns through re-financing</a:t>
            </a:r>
          </a:p>
          <a:p>
            <a:r>
              <a:rPr lang="en-US" dirty="0"/>
              <a:t>Re-financing is a real option without a cost if there is no pre-payment penalty (except for fees on new debt)</a:t>
            </a:r>
          </a:p>
          <a:p>
            <a:r>
              <a:rPr lang="en-US" dirty="0"/>
              <a:t>As with any option, the value of the option is driven by uncertainty – there is uncertainty with respect to when the re-financing occurs, the parameters of the re-financing, the credit spreads and the amount of the re-financing</a:t>
            </a:r>
          </a:p>
          <a:p>
            <a:r>
              <a:rPr lang="en-US" dirty="0"/>
              <a:t>The re-financing option has much much more value when the initial tenor is short.</a:t>
            </a:r>
          </a:p>
        </p:txBody>
      </p:sp>
      <p:sp>
        <p:nvSpPr>
          <p:cNvPr id="3" name="Title 2">
            <a:extLst>
              <a:ext uri="{FF2B5EF4-FFF2-40B4-BE49-F238E27FC236}">
                <a16:creationId xmlns:a16="http://schemas.microsoft.com/office/drawing/2014/main" id="{C58782C7-BD21-4591-B6A7-77C407EB1FAA}"/>
              </a:ext>
            </a:extLst>
          </p:cNvPr>
          <p:cNvSpPr>
            <a:spLocks noGrp="1"/>
          </p:cNvSpPr>
          <p:nvPr>
            <p:ph type="title"/>
          </p:nvPr>
        </p:nvSpPr>
        <p:spPr/>
        <p:txBody>
          <a:bodyPr/>
          <a:lstStyle/>
          <a:p>
            <a:r>
              <a:rPr lang="en-US" dirty="0"/>
              <a:t>Re-financing Introduction</a:t>
            </a:r>
          </a:p>
        </p:txBody>
      </p:sp>
      <p:sp>
        <p:nvSpPr>
          <p:cNvPr id="4" name="Slide Number Placeholder 3">
            <a:extLst>
              <a:ext uri="{FF2B5EF4-FFF2-40B4-BE49-F238E27FC236}">
                <a16:creationId xmlns:a16="http://schemas.microsoft.com/office/drawing/2014/main" id="{7ADA3BC2-4B72-4B52-8CF3-506E864EB3DD}"/>
              </a:ext>
            </a:extLst>
          </p:cNvPr>
          <p:cNvSpPr>
            <a:spLocks noGrp="1"/>
          </p:cNvSpPr>
          <p:nvPr>
            <p:ph type="sldNum" sz="quarter" idx="12"/>
          </p:nvPr>
        </p:nvSpPr>
        <p:spPr/>
        <p:txBody>
          <a:bodyPr/>
          <a:lstStyle/>
          <a:p>
            <a:pPr algn="ctr"/>
            <a:fld id="{0C3A1854-6B63-4059-B360-A3C4972BF0FC}" type="slidenum">
              <a:rPr lang="ko-KR" altLang="en-US" smtClean="0"/>
              <a:pPr algn="ctr"/>
              <a:t>135</a:t>
            </a:fld>
            <a:endParaRPr lang="ko-KR" altLang="en-US" dirty="0"/>
          </a:p>
        </p:txBody>
      </p:sp>
    </p:spTree>
    <p:extLst>
      <p:ext uri="{BB962C8B-B14F-4D97-AF65-F5344CB8AC3E}">
        <p14:creationId xmlns:p14="http://schemas.microsoft.com/office/powerpoint/2010/main" val="116238806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E71D464-29AF-411E-B21C-911EC97972B9}"/>
              </a:ext>
            </a:extLst>
          </p:cNvPr>
          <p:cNvSpPr>
            <a:spLocks noGrp="1"/>
          </p:cNvSpPr>
          <p:nvPr>
            <p:ph idx="1"/>
          </p:nvPr>
        </p:nvSpPr>
        <p:spPr/>
        <p:txBody>
          <a:bodyPr/>
          <a:lstStyle/>
          <a:p>
            <a:r>
              <a:rPr lang="en-US" dirty="0"/>
              <a:t>The excerpts below show the assumptions and the mechanics behind re-financing</a:t>
            </a:r>
          </a:p>
          <a:p>
            <a:endParaRPr lang="en-US" dirty="0"/>
          </a:p>
        </p:txBody>
      </p:sp>
      <p:sp>
        <p:nvSpPr>
          <p:cNvPr id="3" name="Title 2">
            <a:extLst>
              <a:ext uri="{FF2B5EF4-FFF2-40B4-BE49-F238E27FC236}">
                <a16:creationId xmlns:a16="http://schemas.microsoft.com/office/drawing/2014/main" id="{D9EF5CC2-32BB-4E7C-86E9-0A34BE120F17}"/>
              </a:ext>
            </a:extLst>
          </p:cNvPr>
          <p:cNvSpPr>
            <a:spLocks noGrp="1"/>
          </p:cNvSpPr>
          <p:nvPr>
            <p:ph type="title"/>
          </p:nvPr>
        </p:nvSpPr>
        <p:spPr/>
        <p:txBody>
          <a:bodyPr>
            <a:normAutofit fontScale="90000"/>
          </a:bodyPr>
          <a:lstStyle/>
          <a:p>
            <a:r>
              <a:rPr lang="en-US" dirty="0"/>
              <a:t>Assumptions and Mechanics of Re-financing</a:t>
            </a:r>
          </a:p>
        </p:txBody>
      </p:sp>
      <p:pic>
        <p:nvPicPr>
          <p:cNvPr id="5" name="Picture 4">
            <a:extLst>
              <a:ext uri="{FF2B5EF4-FFF2-40B4-BE49-F238E27FC236}">
                <a16:creationId xmlns:a16="http://schemas.microsoft.com/office/drawing/2014/main" id="{789852FE-83BE-4E50-AD91-A9D7C5A1EA75}"/>
              </a:ext>
            </a:extLst>
          </p:cNvPr>
          <p:cNvPicPr>
            <a:picLocks noChangeAspect="1"/>
          </p:cNvPicPr>
          <p:nvPr/>
        </p:nvPicPr>
        <p:blipFill>
          <a:blip r:embed="rId2"/>
          <a:stretch>
            <a:fillRect/>
          </a:stretch>
        </p:blipFill>
        <p:spPr>
          <a:xfrm>
            <a:off x="1760098" y="2029064"/>
            <a:ext cx="4577427" cy="1219915"/>
          </a:xfrm>
          <a:prstGeom prst="rect">
            <a:avLst/>
          </a:prstGeom>
        </p:spPr>
      </p:pic>
      <p:pic>
        <p:nvPicPr>
          <p:cNvPr id="6" name="Picture 5">
            <a:extLst>
              <a:ext uri="{FF2B5EF4-FFF2-40B4-BE49-F238E27FC236}">
                <a16:creationId xmlns:a16="http://schemas.microsoft.com/office/drawing/2014/main" id="{031D6167-1C6F-4660-ACA3-A0698206F6D7}"/>
              </a:ext>
            </a:extLst>
          </p:cNvPr>
          <p:cNvPicPr>
            <a:picLocks noChangeAspect="1"/>
          </p:cNvPicPr>
          <p:nvPr/>
        </p:nvPicPr>
        <p:blipFill>
          <a:blip r:embed="rId3"/>
          <a:stretch>
            <a:fillRect/>
          </a:stretch>
        </p:blipFill>
        <p:spPr>
          <a:xfrm>
            <a:off x="527901" y="3328313"/>
            <a:ext cx="7268066" cy="2808004"/>
          </a:xfrm>
          <a:prstGeom prst="rect">
            <a:avLst/>
          </a:prstGeom>
        </p:spPr>
      </p:pic>
    </p:spTree>
    <p:extLst>
      <p:ext uri="{BB962C8B-B14F-4D97-AF65-F5344CB8AC3E}">
        <p14:creationId xmlns:p14="http://schemas.microsoft.com/office/powerpoint/2010/main" val="352034414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141403" y="980388"/>
            <a:ext cx="8757500" cy="2290714"/>
          </a:xfrm>
        </p:spPr>
        <p:txBody>
          <a:bodyPr>
            <a:normAutofit/>
          </a:bodyPr>
          <a:lstStyle/>
          <a:p>
            <a:r>
              <a:rPr lang="en-US" dirty="0"/>
              <a:t>The table below illustrates alternative re-financing scenarios using the assumption of DSCR driving the debt size in re-financing. Results of these sensitivities are presented in subsequent slides. This kind of table should be in every model</a:t>
            </a:r>
          </a:p>
          <a:p>
            <a:endParaRPr lang="en-US" dirty="0"/>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a:bodyPr>
          <a:lstStyle/>
          <a:p>
            <a:r>
              <a:rPr lang="en-US" dirty="0"/>
              <a:t>Re-financing Scenarios</a:t>
            </a:r>
          </a:p>
        </p:txBody>
      </p:sp>
      <p:pic>
        <p:nvPicPr>
          <p:cNvPr id="7" name="Picture 6">
            <a:extLst>
              <a:ext uri="{FF2B5EF4-FFF2-40B4-BE49-F238E27FC236}">
                <a16:creationId xmlns:a16="http://schemas.microsoft.com/office/drawing/2014/main" id="{E1FBDD2E-32E8-41F3-BC48-33BCB428C596}"/>
              </a:ext>
            </a:extLst>
          </p:cNvPr>
          <p:cNvPicPr>
            <a:picLocks noChangeAspect="1"/>
          </p:cNvPicPr>
          <p:nvPr/>
        </p:nvPicPr>
        <p:blipFill>
          <a:blip r:embed="rId2"/>
          <a:stretch>
            <a:fillRect/>
          </a:stretch>
        </p:blipFill>
        <p:spPr>
          <a:xfrm>
            <a:off x="0" y="3439262"/>
            <a:ext cx="8974318" cy="2697054"/>
          </a:xfrm>
          <a:prstGeom prst="rect">
            <a:avLst/>
          </a:prstGeom>
        </p:spPr>
      </p:pic>
    </p:spTree>
    <p:extLst>
      <p:ext uri="{BB962C8B-B14F-4D97-AF65-F5344CB8AC3E}">
        <p14:creationId xmlns:p14="http://schemas.microsoft.com/office/powerpoint/2010/main" val="64230678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p:txBody>
          <a:bodyPr/>
          <a:lstStyle/>
          <a:p>
            <a:r>
              <a:rPr lang="en-US" dirty="0"/>
              <a:t>If there are multiple re-financings, the effect of the tenure on the IRR is dramatically reduced as shown in the two tables below.</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1 – Multiple Re-financings</a:t>
            </a:r>
          </a:p>
        </p:txBody>
      </p:sp>
      <p:pic>
        <p:nvPicPr>
          <p:cNvPr id="5" name="Picture 4">
            <a:extLst>
              <a:ext uri="{FF2B5EF4-FFF2-40B4-BE49-F238E27FC236}">
                <a16:creationId xmlns:a16="http://schemas.microsoft.com/office/drawing/2014/main" id="{57D1C35D-4B67-43F6-9BD3-E72780BA2428}"/>
              </a:ext>
            </a:extLst>
          </p:cNvPr>
          <p:cNvPicPr>
            <a:picLocks noChangeAspect="1"/>
          </p:cNvPicPr>
          <p:nvPr/>
        </p:nvPicPr>
        <p:blipFill>
          <a:blip r:embed="rId2"/>
          <a:stretch>
            <a:fillRect/>
          </a:stretch>
        </p:blipFill>
        <p:spPr>
          <a:xfrm>
            <a:off x="377072" y="2645764"/>
            <a:ext cx="4355184" cy="3047895"/>
          </a:xfrm>
          <a:prstGeom prst="rect">
            <a:avLst/>
          </a:prstGeom>
        </p:spPr>
      </p:pic>
      <p:pic>
        <p:nvPicPr>
          <p:cNvPr id="6" name="Picture 5">
            <a:extLst>
              <a:ext uri="{FF2B5EF4-FFF2-40B4-BE49-F238E27FC236}">
                <a16:creationId xmlns:a16="http://schemas.microsoft.com/office/drawing/2014/main" id="{5C84322C-D5F3-4C2E-A186-E49417A63543}"/>
              </a:ext>
            </a:extLst>
          </p:cNvPr>
          <p:cNvPicPr>
            <a:picLocks noChangeAspect="1"/>
          </p:cNvPicPr>
          <p:nvPr/>
        </p:nvPicPr>
        <p:blipFill>
          <a:blip r:embed="rId3"/>
          <a:stretch>
            <a:fillRect/>
          </a:stretch>
        </p:blipFill>
        <p:spPr>
          <a:xfrm>
            <a:off x="4732256" y="2645764"/>
            <a:ext cx="4176074" cy="3048389"/>
          </a:xfrm>
          <a:prstGeom prst="rect">
            <a:avLst/>
          </a:prstGeom>
        </p:spPr>
      </p:pic>
    </p:spTree>
    <p:extLst>
      <p:ext uri="{BB962C8B-B14F-4D97-AF65-F5344CB8AC3E}">
        <p14:creationId xmlns:p14="http://schemas.microsoft.com/office/powerpoint/2010/main" val="63203215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CBAAFF-D7D1-4917-A8DC-0C8D4E0DED5C}"/>
              </a:ext>
            </a:extLst>
          </p:cNvPr>
          <p:cNvSpPr>
            <a:spLocks noGrp="1"/>
          </p:cNvSpPr>
          <p:nvPr>
            <p:ph idx="1"/>
          </p:nvPr>
        </p:nvSpPr>
        <p:spPr/>
        <p:txBody>
          <a:bodyPr>
            <a:normAutofit fontScale="92500" lnSpcReduction="20000"/>
          </a:bodyPr>
          <a:lstStyle/>
          <a:p>
            <a:r>
              <a:rPr lang="en-US" dirty="0"/>
              <a:t>An argument against the dramatic effects of re-financing is that the length of the debt is a very strong signal – like a stamp of approval – that the project has reasonable risk.</a:t>
            </a:r>
          </a:p>
          <a:p>
            <a:pPr lvl="1"/>
            <a:r>
              <a:rPr lang="en-US" dirty="0"/>
              <a:t>If one project obtains an advantageous financing at the financial close, why would the project not also receive better terms in re-financing.</a:t>
            </a:r>
          </a:p>
          <a:p>
            <a:r>
              <a:rPr lang="en-US" dirty="0"/>
              <a:t>If the short tenure is just a reflection of market conditions in a country or the necessity to establish historic results.</a:t>
            </a:r>
          </a:p>
          <a:p>
            <a:r>
              <a:rPr lang="en-US" dirty="0"/>
              <a:t>There are many possibilities about how re-financing could occur and sensitivity analysis can be performed.</a:t>
            </a:r>
          </a:p>
        </p:txBody>
      </p:sp>
      <p:sp>
        <p:nvSpPr>
          <p:cNvPr id="3" name="Title 2">
            <a:extLst>
              <a:ext uri="{FF2B5EF4-FFF2-40B4-BE49-F238E27FC236}">
                <a16:creationId xmlns:a16="http://schemas.microsoft.com/office/drawing/2014/main" id="{76CC44C2-8EEF-493E-9705-96E4A4226DB1}"/>
              </a:ext>
            </a:extLst>
          </p:cNvPr>
          <p:cNvSpPr>
            <a:spLocks noGrp="1"/>
          </p:cNvSpPr>
          <p:nvPr>
            <p:ph type="title"/>
          </p:nvPr>
        </p:nvSpPr>
        <p:spPr/>
        <p:txBody>
          <a:bodyPr/>
          <a:lstStyle/>
          <a:p>
            <a:r>
              <a:rPr lang="en-US" dirty="0"/>
              <a:t>Philosophy and Re-financing</a:t>
            </a:r>
          </a:p>
        </p:txBody>
      </p:sp>
    </p:spTree>
    <p:extLst>
      <p:ext uri="{BB962C8B-B14F-4D97-AF65-F5344CB8AC3E}">
        <p14:creationId xmlns:p14="http://schemas.microsoft.com/office/powerpoint/2010/main" val="1803672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FD777F-AE50-46AE-A5A5-04F82DA5EB01}"/>
              </a:ext>
            </a:extLst>
          </p:cNvPr>
          <p:cNvSpPr>
            <a:spLocks noGrp="1"/>
          </p:cNvSpPr>
          <p:nvPr>
            <p:ph idx="1"/>
          </p:nvPr>
        </p:nvSpPr>
        <p:spPr/>
        <p:txBody>
          <a:bodyPr/>
          <a:lstStyle/>
          <a:p>
            <a:r>
              <a:rPr lang="en-US" dirty="0"/>
              <a:t>The excel stuff is like a cookbook</a:t>
            </a:r>
          </a:p>
          <a:p>
            <a:r>
              <a:rPr lang="en-US" dirty="0"/>
              <a:t>Just find the instructions in a recipe book</a:t>
            </a:r>
          </a:p>
          <a:p>
            <a:pPr lvl="1"/>
            <a:r>
              <a:rPr lang="en-US" dirty="0"/>
              <a:t>Review instruction in folder files</a:t>
            </a:r>
          </a:p>
          <a:p>
            <a:pPr lvl="1"/>
            <a:r>
              <a:rPr lang="en-US" dirty="0"/>
              <a:t>Review with other models</a:t>
            </a:r>
          </a:p>
          <a:p>
            <a:pPr lvl="1"/>
            <a:r>
              <a:rPr lang="en-US" dirty="0"/>
              <a:t>Most important, WATCH VIDEOS</a:t>
            </a:r>
          </a:p>
        </p:txBody>
      </p:sp>
      <p:sp>
        <p:nvSpPr>
          <p:cNvPr id="3" name="Title 2">
            <a:extLst>
              <a:ext uri="{FF2B5EF4-FFF2-40B4-BE49-F238E27FC236}">
                <a16:creationId xmlns:a16="http://schemas.microsoft.com/office/drawing/2014/main" id="{ED3F1A71-DB81-477A-92C1-58C10D722DFE}"/>
              </a:ext>
            </a:extLst>
          </p:cNvPr>
          <p:cNvSpPr>
            <a:spLocks noGrp="1"/>
          </p:cNvSpPr>
          <p:nvPr>
            <p:ph type="title"/>
          </p:nvPr>
        </p:nvSpPr>
        <p:spPr/>
        <p:txBody>
          <a:bodyPr/>
          <a:lstStyle/>
          <a:p>
            <a:r>
              <a:rPr lang="en-US" dirty="0"/>
              <a:t>Excel Formulas, Short-cuts, Tables, etc.</a:t>
            </a:r>
          </a:p>
        </p:txBody>
      </p:sp>
    </p:spTree>
    <p:extLst>
      <p:ext uri="{BB962C8B-B14F-4D97-AF65-F5344CB8AC3E}">
        <p14:creationId xmlns:p14="http://schemas.microsoft.com/office/powerpoint/2010/main" val="320734245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130109" y="1177296"/>
            <a:ext cx="8860115" cy="1302912"/>
          </a:xfrm>
        </p:spPr>
        <p:txBody>
          <a:bodyPr>
            <a:normAutofit fontScale="92500" lnSpcReduction="10000"/>
          </a:bodyPr>
          <a:lstStyle/>
          <a:p>
            <a:r>
              <a:rPr lang="en-US" dirty="0"/>
              <a:t>This scenario shows that if the re-financing occurs later there is a smaller effect because higher dividends occur in early years. The table shows Equity IRR</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a:bodyPr>
          <a:lstStyle/>
          <a:p>
            <a:r>
              <a:rPr lang="en-US" dirty="0"/>
              <a:t>Re-financing Case 2 – Later Refinancing</a:t>
            </a:r>
          </a:p>
        </p:txBody>
      </p:sp>
      <p:pic>
        <p:nvPicPr>
          <p:cNvPr id="2" name="Picture 1">
            <a:extLst>
              <a:ext uri="{FF2B5EF4-FFF2-40B4-BE49-F238E27FC236}">
                <a16:creationId xmlns:a16="http://schemas.microsoft.com/office/drawing/2014/main" id="{6E1E4E78-A304-4032-BC09-17A6D035963B}"/>
              </a:ext>
            </a:extLst>
          </p:cNvPr>
          <p:cNvPicPr>
            <a:picLocks noChangeAspect="1"/>
          </p:cNvPicPr>
          <p:nvPr/>
        </p:nvPicPr>
        <p:blipFill>
          <a:blip r:embed="rId2"/>
          <a:stretch>
            <a:fillRect/>
          </a:stretch>
        </p:blipFill>
        <p:spPr>
          <a:xfrm>
            <a:off x="4683648" y="2551625"/>
            <a:ext cx="4420140" cy="3057323"/>
          </a:xfrm>
          <a:prstGeom prst="rect">
            <a:avLst/>
          </a:prstGeom>
        </p:spPr>
      </p:pic>
      <p:pic>
        <p:nvPicPr>
          <p:cNvPr id="7" name="Picture 6">
            <a:extLst>
              <a:ext uri="{FF2B5EF4-FFF2-40B4-BE49-F238E27FC236}">
                <a16:creationId xmlns:a16="http://schemas.microsoft.com/office/drawing/2014/main" id="{4CDBD993-300B-45C2-8DE6-D6BB87CE171B}"/>
              </a:ext>
            </a:extLst>
          </p:cNvPr>
          <p:cNvPicPr>
            <a:picLocks noChangeAspect="1"/>
          </p:cNvPicPr>
          <p:nvPr/>
        </p:nvPicPr>
        <p:blipFill>
          <a:blip r:embed="rId3"/>
          <a:stretch>
            <a:fillRect/>
          </a:stretch>
        </p:blipFill>
        <p:spPr>
          <a:xfrm>
            <a:off x="130109" y="2480207"/>
            <a:ext cx="4360823" cy="3128741"/>
          </a:xfrm>
          <a:prstGeom prst="rect">
            <a:avLst/>
          </a:prstGeom>
        </p:spPr>
      </p:pic>
    </p:spTree>
    <p:extLst>
      <p:ext uri="{BB962C8B-B14F-4D97-AF65-F5344CB8AC3E}">
        <p14:creationId xmlns:p14="http://schemas.microsoft.com/office/powerpoint/2010/main" val="313024314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226243" y="1036949"/>
            <a:ext cx="8465269" cy="1575100"/>
          </a:xfrm>
        </p:spPr>
        <p:txBody>
          <a:bodyPr>
            <a:normAutofit/>
          </a:bodyPr>
          <a:lstStyle/>
          <a:p>
            <a:r>
              <a:rPr lang="en-US" dirty="0"/>
              <a:t>This scenario demonstrates that if the re-financing occurs later but there is a longer tenure for the re-financing then the effect is increased.</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3 – Shorter Tail in Re-financing </a:t>
            </a:r>
          </a:p>
        </p:txBody>
      </p:sp>
      <p:pic>
        <p:nvPicPr>
          <p:cNvPr id="7" name="Picture 6">
            <a:extLst>
              <a:ext uri="{FF2B5EF4-FFF2-40B4-BE49-F238E27FC236}">
                <a16:creationId xmlns:a16="http://schemas.microsoft.com/office/drawing/2014/main" id="{4CDBD993-300B-45C2-8DE6-D6BB87CE171B}"/>
              </a:ext>
            </a:extLst>
          </p:cNvPr>
          <p:cNvPicPr>
            <a:picLocks noChangeAspect="1"/>
          </p:cNvPicPr>
          <p:nvPr/>
        </p:nvPicPr>
        <p:blipFill>
          <a:blip r:embed="rId2"/>
          <a:stretch>
            <a:fillRect/>
          </a:stretch>
        </p:blipFill>
        <p:spPr>
          <a:xfrm>
            <a:off x="130109" y="2545237"/>
            <a:ext cx="4462901" cy="3201978"/>
          </a:xfrm>
          <a:prstGeom prst="rect">
            <a:avLst/>
          </a:prstGeom>
        </p:spPr>
      </p:pic>
      <p:pic>
        <p:nvPicPr>
          <p:cNvPr id="5" name="Picture 4">
            <a:extLst>
              <a:ext uri="{FF2B5EF4-FFF2-40B4-BE49-F238E27FC236}">
                <a16:creationId xmlns:a16="http://schemas.microsoft.com/office/drawing/2014/main" id="{518460D7-0AA1-4FCD-B99B-D7C8B0C1DC79}"/>
              </a:ext>
            </a:extLst>
          </p:cNvPr>
          <p:cNvPicPr>
            <a:picLocks noChangeAspect="1"/>
          </p:cNvPicPr>
          <p:nvPr/>
        </p:nvPicPr>
        <p:blipFill>
          <a:blip r:embed="rId3"/>
          <a:stretch>
            <a:fillRect/>
          </a:stretch>
        </p:blipFill>
        <p:spPr>
          <a:xfrm>
            <a:off x="4646040" y="2612048"/>
            <a:ext cx="4497960" cy="3135167"/>
          </a:xfrm>
          <a:prstGeom prst="rect">
            <a:avLst/>
          </a:prstGeom>
        </p:spPr>
      </p:pic>
    </p:spTree>
    <p:extLst>
      <p:ext uri="{BB962C8B-B14F-4D97-AF65-F5344CB8AC3E}">
        <p14:creationId xmlns:p14="http://schemas.microsoft.com/office/powerpoint/2010/main" val="106537261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p:txBody>
          <a:bodyPr/>
          <a:lstStyle/>
          <a:p>
            <a:r>
              <a:rPr lang="en-US" dirty="0"/>
              <a:t>The scenario with reduced interest and reduced DSCR demonstrates higher returns in all scenarios. </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4 – Reduced DSCR and Interest Rate on Re-financing</a:t>
            </a:r>
          </a:p>
        </p:txBody>
      </p:sp>
      <p:pic>
        <p:nvPicPr>
          <p:cNvPr id="7" name="Picture 6">
            <a:extLst>
              <a:ext uri="{FF2B5EF4-FFF2-40B4-BE49-F238E27FC236}">
                <a16:creationId xmlns:a16="http://schemas.microsoft.com/office/drawing/2014/main" id="{4CDBD993-300B-45C2-8DE6-D6BB87CE171B}"/>
              </a:ext>
            </a:extLst>
          </p:cNvPr>
          <p:cNvPicPr>
            <a:picLocks noChangeAspect="1"/>
          </p:cNvPicPr>
          <p:nvPr/>
        </p:nvPicPr>
        <p:blipFill>
          <a:blip r:embed="rId2"/>
          <a:stretch>
            <a:fillRect/>
          </a:stretch>
        </p:blipFill>
        <p:spPr>
          <a:xfrm>
            <a:off x="130109" y="2545237"/>
            <a:ext cx="4462901" cy="3201978"/>
          </a:xfrm>
          <a:prstGeom prst="rect">
            <a:avLst/>
          </a:prstGeom>
        </p:spPr>
      </p:pic>
      <p:pic>
        <p:nvPicPr>
          <p:cNvPr id="2" name="Picture 1">
            <a:extLst>
              <a:ext uri="{FF2B5EF4-FFF2-40B4-BE49-F238E27FC236}">
                <a16:creationId xmlns:a16="http://schemas.microsoft.com/office/drawing/2014/main" id="{F46DC904-CC79-4758-B80E-FC7894E728AF}"/>
              </a:ext>
            </a:extLst>
          </p:cNvPr>
          <p:cNvPicPr>
            <a:picLocks noChangeAspect="1"/>
          </p:cNvPicPr>
          <p:nvPr/>
        </p:nvPicPr>
        <p:blipFill>
          <a:blip r:embed="rId3"/>
          <a:stretch>
            <a:fillRect/>
          </a:stretch>
        </p:blipFill>
        <p:spPr>
          <a:xfrm>
            <a:off x="4593010" y="2545237"/>
            <a:ext cx="4525873" cy="3201978"/>
          </a:xfrm>
          <a:prstGeom prst="rect">
            <a:avLst/>
          </a:prstGeom>
        </p:spPr>
      </p:pic>
    </p:spTree>
    <p:extLst>
      <p:ext uri="{BB962C8B-B14F-4D97-AF65-F5344CB8AC3E}">
        <p14:creationId xmlns:p14="http://schemas.microsoft.com/office/powerpoint/2010/main" val="257779209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248411" y="1121790"/>
            <a:ext cx="8537369" cy="1329179"/>
          </a:xfrm>
        </p:spPr>
        <p:txBody>
          <a:bodyPr>
            <a:normAutofit fontScale="85000" lnSpcReduction="20000"/>
          </a:bodyPr>
          <a:lstStyle/>
          <a:p>
            <a:r>
              <a:rPr lang="en-US" dirty="0"/>
              <a:t>When re-financing is included interest rate changes make a big difference and loan tenor is much less important. If you believe that you can re-finance, it is more important to negotiate a low interest rate.</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5 – Effect of Interest Rates when Re-financing Included</a:t>
            </a:r>
          </a:p>
        </p:txBody>
      </p:sp>
      <p:pic>
        <p:nvPicPr>
          <p:cNvPr id="5" name="Picture 4">
            <a:extLst>
              <a:ext uri="{FF2B5EF4-FFF2-40B4-BE49-F238E27FC236}">
                <a16:creationId xmlns:a16="http://schemas.microsoft.com/office/drawing/2014/main" id="{84A88F48-7E09-4219-B335-0CE10218B90F}"/>
              </a:ext>
            </a:extLst>
          </p:cNvPr>
          <p:cNvPicPr>
            <a:picLocks noChangeAspect="1"/>
          </p:cNvPicPr>
          <p:nvPr/>
        </p:nvPicPr>
        <p:blipFill>
          <a:blip r:embed="rId2"/>
          <a:stretch>
            <a:fillRect/>
          </a:stretch>
        </p:blipFill>
        <p:spPr>
          <a:xfrm>
            <a:off x="248412" y="2545236"/>
            <a:ext cx="4021929" cy="3360093"/>
          </a:xfrm>
          <a:prstGeom prst="rect">
            <a:avLst/>
          </a:prstGeom>
        </p:spPr>
      </p:pic>
      <p:pic>
        <p:nvPicPr>
          <p:cNvPr id="6" name="Picture 5">
            <a:extLst>
              <a:ext uri="{FF2B5EF4-FFF2-40B4-BE49-F238E27FC236}">
                <a16:creationId xmlns:a16="http://schemas.microsoft.com/office/drawing/2014/main" id="{EA02AE5B-7DD9-47F1-8A04-E4EE6C30F659}"/>
              </a:ext>
            </a:extLst>
          </p:cNvPr>
          <p:cNvPicPr>
            <a:picLocks noChangeAspect="1"/>
          </p:cNvPicPr>
          <p:nvPr/>
        </p:nvPicPr>
        <p:blipFill>
          <a:blip r:embed="rId3"/>
          <a:stretch>
            <a:fillRect/>
          </a:stretch>
        </p:blipFill>
        <p:spPr>
          <a:xfrm>
            <a:off x="4382238" y="2545236"/>
            <a:ext cx="4140817" cy="3222205"/>
          </a:xfrm>
          <a:prstGeom prst="rect">
            <a:avLst/>
          </a:prstGeom>
        </p:spPr>
      </p:pic>
    </p:spTree>
    <p:extLst>
      <p:ext uri="{BB962C8B-B14F-4D97-AF65-F5344CB8AC3E}">
        <p14:creationId xmlns:p14="http://schemas.microsoft.com/office/powerpoint/2010/main" val="311872614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248411" y="1121790"/>
            <a:ext cx="8537369" cy="1329179"/>
          </a:xfrm>
        </p:spPr>
        <p:txBody>
          <a:bodyPr>
            <a:normAutofit fontScale="85000" lnSpcReduction="20000"/>
          </a:bodyPr>
          <a:lstStyle/>
          <a:p>
            <a:r>
              <a:rPr lang="en-US" dirty="0"/>
              <a:t>When re-financing is included and the interest rate is reduced on future financing and the DSCR is reduced, the re-financing effects are more dramatic.  The gearing makes more difference and the initial tenor has a smaller effect. </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a:xfrm>
            <a:off x="378728" y="245519"/>
            <a:ext cx="8276733" cy="829138"/>
          </a:xfrm>
        </p:spPr>
        <p:txBody>
          <a:bodyPr>
            <a:normAutofit fontScale="90000"/>
          </a:bodyPr>
          <a:lstStyle/>
          <a:p>
            <a:r>
              <a:rPr lang="en-US" dirty="0"/>
              <a:t>Re-financing Case 6 – Effect of Changing Interest Rates and DSCR for Sizing Re-financing</a:t>
            </a:r>
          </a:p>
        </p:txBody>
      </p:sp>
      <p:pic>
        <p:nvPicPr>
          <p:cNvPr id="2" name="Picture 1">
            <a:extLst>
              <a:ext uri="{FF2B5EF4-FFF2-40B4-BE49-F238E27FC236}">
                <a16:creationId xmlns:a16="http://schemas.microsoft.com/office/drawing/2014/main" id="{6DEF941B-9C12-450E-9F6F-B20AA7FC93AE}"/>
              </a:ext>
            </a:extLst>
          </p:cNvPr>
          <p:cNvPicPr>
            <a:picLocks noChangeAspect="1"/>
          </p:cNvPicPr>
          <p:nvPr/>
        </p:nvPicPr>
        <p:blipFill>
          <a:blip r:embed="rId2"/>
          <a:stretch>
            <a:fillRect/>
          </a:stretch>
        </p:blipFill>
        <p:spPr>
          <a:xfrm>
            <a:off x="248411" y="2643247"/>
            <a:ext cx="4215549" cy="2851695"/>
          </a:xfrm>
          <a:prstGeom prst="rect">
            <a:avLst/>
          </a:prstGeom>
        </p:spPr>
      </p:pic>
      <p:pic>
        <p:nvPicPr>
          <p:cNvPr id="7" name="Picture 6">
            <a:extLst>
              <a:ext uri="{FF2B5EF4-FFF2-40B4-BE49-F238E27FC236}">
                <a16:creationId xmlns:a16="http://schemas.microsoft.com/office/drawing/2014/main" id="{049AA2B1-8116-4A02-A74B-02FC2AE68A5D}"/>
              </a:ext>
            </a:extLst>
          </p:cNvPr>
          <p:cNvPicPr>
            <a:picLocks noChangeAspect="1"/>
          </p:cNvPicPr>
          <p:nvPr/>
        </p:nvPicPr>
        <p:blipFill>
          <a:blip r:embed="rId3"/>
          <a:stretch>
            <a:fillRect/>
          </a:stretch>
        </p:blipFill>
        <p:spPr>
          <a:xfrm>
            <a:off x="4517094" y="2643247"/>
            <a:ext cx="4380865" cy="2851695"/>
          </a:xfrm>
          <a:prstGeom prst="rect">
            <a:avLst/>
          </a:prstGeom>
        </p:spPr>
      </p:pic>
    </p:spTree>
    <p:extLst>
      <p:ext uri="{BB962C8B-B14F-4D97-AF65-F5344CB8AC3E}">
        <p14:creationId xmlns:p14="http://schemas.microsoft.com/office/powerpoint/2010/main" val="172896071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EAF5C43-2B56-4F05-9CCD-E847A4E62A40}"/>
              </a:ext>
            </a:extLst>
          </p:cNvPr>
          <p:cNvSpPr>
            <a:spLocks noGrp="1"/>
          </p:cNvSpPr>
          <p:nvPr>
            <p:ph idx="1"/>
          </p:nvPr>
        </p:nvSpPr>
        <p:spPr/>
        <p:txBody>
          <a:bodyPr/>
          <a:lstStyle/>
          <a:p>
            <a:r>
              <a:rPr lang="en-US" dirty="0"/>
              <a:t>Not being “allowed” to consider re-financing is silly.</a:t>
            </a:r>
          </a:p>
          <a:p>
            <a:r>
              <a:rPr lang="en-US" dirty="0"/>
              <a:t>Consider a variety of re-financing possibilities with scenario analysis</a:t>
            </a:r>
          </a:p>
          <a:p>
            <a:r>
              <a:rPr lang="en-US" dirty="0"/>
              <a:t>Re-financing can dramatically change the implications of interest rates and tenures.</a:t>
            </a:r>
          </a:p>
          <a:p>
            <a:r>
              <a:rPr lang="en-US" dirty="0"/>
              <a:t>Re-financing a particularly important issue for cases where the loan tenure is a lot shorter than the project life.</a:t>
            </a:r>
          </a:p>
        </p:txBody>
      </p:sp>
      <p:sp>
        <p:nvSpPr>
          <p:cNvPr id="3" name="Title 2">
            <a:extLst>
              <a:ext uri="{FF2B5EF4-FFF2-40B4-BE49-F238E27FC236}">
                <a16:creationId xmlns:a16="http://schemas.microsoft.com/office/drawing/2014/main" id="{EB2B548D-CC8C-497A-9817-211087177EF8}"/>
              </a:ext>
            </a:extLst>
          </p:cNvPr>
          <p:cNvSpPr>
            <a:spLocks noGrp="1"/>
          </p:cNvSpPr>
          <p:nvPr>
            <p:ph type="title"/>
          </p:nvPr>
        </p:nvSpPr>
        <p:spPr/>
        <p:txBody>
          <a:bodyPr/>
          <a:lstStyle/>
          <a:p>
            <a:r>
              <a:rPr lang="en-US" dirty="0"/>
              <a:t>Re-financing Conclusions</a:t>
            </a:r>
          </a:p>
        </p:txBody>
      </p:sp>
    </p:spTree>
    <p:extLst>
      <p:ext uri="{BB962C8B-B14F-4D97-AF65-F5344CB8AC3E}">
        <p14:creationId xmlns:p14="http://schemas.microsoft.com/office/powerpoint/2010/main" val="292502095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Interest and Fees: Step-up Credit Spreads, Swap Rates and Hedging</a:t>
            </a:r>
            <a:br>
              <a:rPr lang="en-US" dirty="0"/>
            </a:br>
            <a:endParaRPr lang="en-US" dirty="0"/>
          </a:p>
        </p:txBody>
      </p:sp>
    </p:spTree>
    <p:extLst>
      <p:ext uri="{BB962C8B-B14F-4D97-AF65-F5344CB8AC3E}">
        <p14:creationId xmlns:p14="http://schemas.microsoft.com/office/powerpoint/2010/main" val="10510146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Interest and Fees</a:t>
            </a:r>
          </a:p>
        </p:txBody>
      </p:sp>
      <p:sp>
        <p:nvSpPr>
          <p:cNvPr id="3" name="Content Placeholder 2"/>
          <p:cNvSpPr>
            <a:spLocks noGrp="1"/>
          </p:cNvSpPr>
          <p:nvPr>
            <p:ph idx="1"/>
          </p:nvPr>
        </p:nvSpPr>
        <p:spPr/>
        <p:txBody>
          <a:bodyPr>
            <a:normAutofit fontScale="85000" lnSpcReduction="10000"/>
          </a:bodyPr>
          <a:lstStyle/>
          <a:p>
            <a:r>
              <a:rPr lang="en-US" dirty="0"/>
              <a:t>Consistent with the discussion of debt as having five components, interest and fees between the time debt draws occur and debt is fully repaid is the next topic. </a:t>
            </a:r>
          </a:p>
          <a:p>
            <a:r>
              <a:rPr lang="en-US" dirty="0"/>
              <a:t>Interest rates consist of credit spread and base rate.  </a:t>
            </a:r>
          </a:p>
          <a:p>
            <a:r>
              <a:rPr lang="en-US" dirty="0"/>
              <a:t>Debt IRR is the money the lenders receive including fees, relative to the amount funded by lenders</a:t>
            </a:r>
          </a:p>
          <a:p>
            <a:r>
              <a:rPr lang="en-US" dirty="0"/>
              <a:t>Credit spreads can include step-ups – why they are present in many transactions and what they mean in terms of re-financing. </a:t>
            </a:r>
          </a:p>
          <a:p>
            <a:r>
              <a:rPr lang="en-US" dirty="0"/>
              <a:t>Loan agreements often require hedging and interest rate swaps. </a:t>
            </a:r>
          </a:p>
        </p:txBody>
      </p:sp>
      <p:sp>
        <p:nvSpPr>
          <p:cNvPr id="4" name="Slide Number Placeholder 3"/>
          <p:cNvSpPr>
            <a:spLocks noGrp="1"/>
          </p:cNvSpPr>
          <p:nvPr>
            <p:ph type="sldNum" sz="quarter" idx="12"/>
          </p:nvPr>
        </p:nvSpPr>
        <p:spPr/>
        <p:txBody>
          <a:bodyPr/>
          <a:lstStyle/>
          <a:p>
            <a:fld id="{EB241CD2-1E45-42A3-B213-66A034DF9A3B}" type="slidenum">
              <a:rPr lang="en-GB" smtClean="0"/>
              <a:t>147</a:t>
            </a:fld>
            <a:endParaRPr lang="en-GB" dirty="0"/>
          </a:p>
        </p:txBody>
      </p:sp>
    </p:spTree>
    <p:extLst>
      <p:ext uri="{BB962C8B-B14F-4D97-AF65-F5344CB8AC3E}">
        <p14:creationId xmlns:p14="http://schemas.microsoft.com/office/powerpoint/2010/main" val="164743318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1C8EA93-914E-4C30-9A3F-FD35FC00D20C}"/>
              </a:ext>
            </a:extLst>
          </p:cNvPr>
          <p:cNvSpPr>
            <a:spLocks noGrp="1"/>
          </p:cNvSpPr>
          <p:nvPr>
            <p:ph idx="1"/>
          </p:nvPr>
        </p:nvSpPr>
        <p:spPr/>
        <p:txBody>
          <a:bodyPr>
            <a:normAutofit fontScale="92500" lnSpcReduction="10000"/>
          </a:bodyPr>
          <a:lstStyle/>
          <a:p>
            <a:r>
              <a:rPr lang="en-US" dirty="0"/>
              <a:t>In the cases without re-financing it seemed that the credit spread did not make that big a difference to the equity IRR.</a:t>
            </a:r>
          </a:p>
          <a:p>
            <a:r>
              <a:rPr lang="en-US" dirty="0"/>
              <a:t>But when re-financing was included the credit spread made a big difference as should be expected – the credit spread is a big driver from the difference between project IRR and equity IRR.</a:t>
            </a:r>
          </a:p>
          <a:p>
            <a:r>
              <a:rPr lang="en-US" dirty="0"/>
              <a:t>The credit spread is driven by the probability of default and loss, given default in theory.  The problem is that these statistics are not observable.</a:t>
            </a:r>
          </a:p>
        </p:txBody>
      </p:sp>
      <p:sp>
        <p:nvSpPr>
          <p:cNvPr id="3" name="Title 2">
            <a:extLst>
              <a:ext uri="{FF2B5EF4-FFF2-40B4-BE49-F238E27FC236}">
                <a16:creationId xmlns:a16="http://schemas.microsoft.com/office/drawing/2014/main" id="{F01ACBA6-E932-4A80-A1A5-5F7AAB9440CB}"/>
              </a:ext>
            </a:extLst>
          </p:cNvPr>
          <p:cNvSpPr>
            <a:spLocks noGrp="1"/>
          </p:cNvSpPr>
          <p:nvPr>
            <p:ph type="title"/>
          </p:nvPr>
        </p:nvSpPr>
        <p:spPr/>
        <p:txBody>
          <a:bodyPr/>
          <a:lstStyle/>
          <a:p>
            <a:r>
              <a:rPr lang="en-US" dirty="0"/>
              <a:t>Importance of Credit Spreads</a:t>
            </a:r>
          </a:p>
        </p:txBody>
      </p:sp>
    </p:spTree>
    <p:extLst>
      <p:ext uri="{BB962C8B-B14F-4D97-AF65-F5344CB8AC3E}">
        <p14:creationId xmlns:p14="http://schemas.microsoft.com/office/powerpoint/2010/main" val="308477093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a:t>NRG Yield presented a table with the margin earned on interest rates. Most of the project finance transactions had margins between 2% and 2.5%. The longest tenor in the table is the year 2038 implying a remaining term of 23 years.</a:t>
            </a:r>
          </a:p>
        </p:txBody>
      </p:sp>
      <p:sp>
        <p:nvSpPr>
          <p:cNvPr id="2" name="Title 1"/>
          <p:cNvSpPr>
            <a:spLocks noGrp="1"/>
          </p:cNvSpPr>
          <p:nvPr>
            <p:ph type="title"/>
          </p:nvPr>
        </p:nvSpPr>
        <p:spPr/>
        <p:txBody>
          <a:bodyPr>
            <a:normAutofit/>
          </a:bodyPr>
          <a:lstStyle/>
          <a:p>
            <a:r>
              <a:rPr lang="en-US" dirty="0"/>
              <a:t>Example of Interest Rates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149</a:t>
            </a:fld>
            <a:endParaRPr lang="en-US" dirty="0"/>
          </a:p>
        </p:txBody>
      </p:sp>
      <p:pic>
        <p:nvPicPr>
          <p:cNvPr id="4" name="Picture 3"/>
          <p:cNvPicPr>
            <a:picLocks noChangeAspect="1"/>
          </p:cNvPicPr>
          <p:nvPr/>
        </p:nvPicPr>
        <p:blipFill>
          <a:blip r:embed="rId2"/>
          <a:stretch>
            <a:fillRect/>
          </a:stretch>
        </p:blipFill>
        <p:spPr>
          <a:xfrm>
            <a:off x="2226916" y="3919538"/>
            <a:ext cx="5129213" cy="2257425"/>
          </a:xfrm>
          <a:prstGeom prst="rect">
            <a:avLst/>
          </a:prstGeom>
        </p:spPr>
      </p:pic>
    </p:spTree>
    <p:extLst>
      <p:ext uri="{BB962C8B-B14F-4D97-AF65-F5344CB8AC3E}">
        <p14:creationId xmlns:p14="http://schemas.microsoft.com/office/powerpoint/2010/main" val="784115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a:bodyPr>
          <a:lstStyle/>
          <a:p>
            <a:r>
              <a:rPr lang="en-US" dirty="0"/>
              <a:t>Part 2: Modelling Risk and Contracts in Project Finance</a:t>
            </a:r>
          </a:p>
        </p:txBody>
      </p:sp>
    </p:spTree>
    <p:extLst>
      <p:ext uri="{BB962C8B-B14F-4D97-AF65-F5344CB8AC3E}">
        <p14:creationId xmlns:p14="http://schemas.microsoft.com/office/powerpoint/2010/main" val="399405775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a:extLst>
              <a:ext uri="{FF2B5EF4-FFF2-40B4-BE49-F238E27FC236}">
                <a16:creationId xmlns:a16="http://schemas.microsoft.com/office/drawing/2014/main" id="{403B3294-D4AA-41EC-8D55-E99B00408F7D}"/>
              </a:ext>
            </a:extLst>
          </p:cNvPr>
          <p:cNvSpPr txBox="1">
            <a:spLocks noChangeArrowheads="1"/>
          </p:cNvSpPr>
          <p:nvPr/>
        </p:nvSpPr>
        <p:spPr bwMode="auto">
          <a:xfrm>
            <a:off x="3048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EXPECTED LOSS</a:t>
            </a:r>
          </a:p>
          <a:p>
            <a:pPr algn="ctr" eaLnBrk="1" hangingPunct="1">
              <a:spcBef>
                <a:spcPct val="50000"/>
              </a:spcBef>
            </a:pPr>
            <a:endParaRPr lang="en-US" altLang="en-US" sz="1600" b="1"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a:t>
            </a:r>
          </a:p>
        </p:txBody>
      </p:sp>
      <p:sp>
        <p:nvSpPr>
          <p:cNvPr id="137219" name="Text Box 3">
            <a:extLst>
              <a:ext uri="{FF2B5EF4-FFF2-40B4-BE49-F238E27FC236}">
                <a16:creationId xmlns:a16="http://schemas.microsoft.com/office/drawing/2014/main" id="{0509A89D-F175-4362-89D9-3869DD904499}"/>
              </a:ext>
            </a:extLst>
          </p:cNvPr>
          <p:cNvSpPr txBox="1">
            <a:spLocks noChangeArrowheads="1"/>
          </p:cNvSpPr>
          <p:nvPr/>
        </p:nvSpPr>
        <p:spPr bwMode="auto">
          <a:xfrm>
            <a:off x="2133600" y="34290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2400" dirty="0">
                <a:latin typeface="Times New Roman" panose="02020603050405020304" pitchFamily="18" charset="0"/>
              </a:rPr>
              <a:t>=</a:t>
            </a:r>
          </a:p>
        </p:txBody>
      </p:sp>
      <p:sp>
        <p:nvSpPr>
          <p:cNvPr id="137220" name="Text Box 4">
            <a:extLst>
              <a:ext uri="{FF2B5EF4-FFF2-40B4-BE49-F238E27FC236}">
                <a16:creationId xmlns:a16="http://schemas.microsoft.com/office/drawing/2014/main" id="{CA2D4A9E-1C3F-44CA-A41B-0295EED20E9E}"/>
              </a:ext>
            </a:extLst>
          </p:cNvPr>
          <p:cNvSpPr txBox="1">
            <a:spLocks noChangeArrowheads="1"/>
          </p:cNvSpPr>
          <p:nvPr/>
        </p:nvSpPr>
        <p:spPr bwMode="auto">
          <a:xfrm>
            <a:off x="25146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Probability of Default</a:t>
            </a:r>
          </a:p>
          <a:p>
            <a:pPr algn="ctr" eaLnBrk="1" hangingPunct="1">
              <a:spcBef>
                <a:spcPct val="50000"/>
              </a:spcBef>
            </a:pPr>
            <a:r>
              <a:rPr lang="en-US" altLang="en-US" sz="1600" b="1" dirty="0">
                <a:latin typeface="Times New Roman" panose="02020603050405020304" pitchFamily="18" charset="0"/>
              </a:rPr>
              <a:t>(PD)</a:t>
            </a:r>
          </a:p>
          <a:p>
            <a:pPr algn="ctr" eaLnBrk="1" hangingPunct="1">
              <a:spcBef>
                <a:spcPct val="50000"/>
              </a:spcBef>
            </a:pPr>
            <a:r>
              <a:rPr lang="en-US" altLang="en-US" sz="1600" b="1" dirty="0">
                <a:latin typeface="Times New Roman" panose="02020603050405020304" pitchFamily="18" charset="0"/>
              </a:rPr>
              <a:t>%</a:t>
            </a:r>
          </a:p>
        </p:txBody>
      </p:sp>
      <p:sp>
        <p:nvSpPr>
          <p:cNvPr id="137221" name="Text Box 5">
            <a:extLst>
              <a:ext uri="{FF2B5EF4-FFF2-40B4-BE49-F238E27FC236}">
                <a16:creationId xmlns:a16="http://schemas.microsoft.com/office/drawing/2014/main" id="{5C3236B0-84A3-4739-A3A2-6C408FC99FCE}"/>
              </a:ext>
            </a:extLst>
          </p:cNvPr>
          <p:cNvSpPr txBox="1">
            <a:spLocks noChangeArrowheads="1"/>
          </p:cNvSpPr>
          <p:nvPr/>
        </p:nvSpPr>
        <p:spPr bwMode="auto">
          <a:xfrm>
            <a:off x="43434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2" name="Text Box 6">
            <a:extLst>
              <a:ext uri="{FF2B5EF4-FFF2-40B4-BE49-F238E27FC236}">
                <a16:creationId xmlns:a16="http://schemas.microsoft.com/office/drawing/2014/main" id="{4F83712B-BE0D-4DEB-AC62-2011D432C079}"/>
              </a:ext>
            </a:extLst>
          </p:cNvPr>
          <p:cNvSpPr txBox="1">
            <a:spLocks noChangeArrowheads="1"/>
          </p:cNvSpPr>
          <p:nvPr/>
        </p:nvSpPr>
        <p:spPr bwMode="auto">
          <a:xfrm>
            <a:off x="47244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Loss Severity </a:t>
            </a:r>
          </a:p>
          <a:p>
            <a:pPr algn="ctr" eaLnBrk="1" hangingPunct="1">
              <a:lnSpc>
                <a:spcPct val="75000"/>
              </a:lnSpc>
              <a:spcBef>
                <a:spcPct val="50000"/>
              </a:spcBef>
            </a:pPr>
            <a:r>
              <a:rPr lang="en-US" altLang="en-US" sz="1600" b="1" dirty="0">
                <a:latin typeface="Times New Roman" panose="02020603050405020304" pitchFamily="18" charset="0"/>
              </a:rPr>
              <a:t>Given Default</a:t>
            </a:r>
          </a:p>
          <a:p>
            <a:pPr algn="ctr" eaLnBrk="1" hangingPunct="1">
              <a:spcBef>
                <a:spcPct val="50000"/>
              </a:spcBef>
            </a:pPr>
            <a:r>
              <a:rPr lang="en-US" altLang="en-US" sz="1600" b="1" dirty="0">
                <a:latin typeface="Times New Roman" panose="02020603050405020304" pitchFamily="18" charset="0"/>
              </a:rPr>
              <a:t>(Severity)</a:t>
            </a:r>
          </a:p>
          <a:p>
            <a:pPr algn="ctr" eaLnBrk="1" hangingPunct="1">
              <a:spcBef>
                <a:spcPct val="50000"/>
              </a:spcBef>
            </a:pPr>
            <a:r>
              <a:rPr lang="en-US" altLang="en-US" sz="1600" b="1" dirty="0">
                <a:latin typeface="Times New Roman" panose="02020603050405020304" pitchFamily="18" charset="0"/>
              </a:rPr>
              <a:t>%</a:t>
            </a:r>
          </a:p>
        </p:txBody>
      </p:sp>
      <p:sp>
        <p:nvSpPr>
          <p:cNvPr id="137223" name="Text Box 7">
            <a:extLst>
              <a:ext uri="{FF2B5EF4-FFF2-40B4-BE49-F238E27FC236}">
                <a16:creationId xmlns:a16="http://schemas.microsoft.com/office/drawing/2014/main" id="{6E6F9FF8-94DF-4CFA-AC07-9D3AE2814555}"/>
              </a:ext>
            </a:extLst>
          </p:cNvPr>
          <p:cNvSpPr txBox="1">
            <a:spLocks noChangeArrowheads="1"/>
          </p:cNvSpPr>
          <p:nvPr/>
        </p:nvSpPr>
        <p:spPr bwMode="auto">
          <a:xfrm>
            <a:off x="69342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Loan Equivalent</a:t>
            </a:r>
          </a:p>
          <a:p>
            <a:pPr algn="ctr" eaLnBrk="1" hangingPunct="1">
              <a:lnSpc>
                <a:spcPct val="75000"/>
              </a:lnSpc>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a:t>
            </a:r>
          </a:p>
        </p:txBody>
      </p:sp>
      <p:sp>
        <p:nvSpPr>
          <p:cNvPr id="137224" name="Text Box 8">
            <a:extLst>
              <a:ext uri="{FF2B5EF4-FFF2-40B4-BE49-F238E27FC236}">
                <a16:creationId xmlns:a16="http://schemas.microsoft.com/office/drawing/2014/main" id="{1FC8D69C-B8D8-4D13-BC53-2A0992E57ABD}"/>
              </a:ext>
            </a:extLst>
          </p:cNvPr>
          <p:cNvSpPr txBox="1">
            <a:spLocks noChangeArrowheads="1"/>
          </p:cNvSpPr>
          <p:nvPr/>
        </p:nvSpPr>
        <p:spPr bwMode="auto">
          <a:xfrm>
            <a:off x="65532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5" name="Text Box 9">
            <a:extLst>
              <a:ext uri="{FF2B5EF4-FFF2-40B4-BE49-F238E27FC236}">
                <a16:creationId xmlns:a16="http://schemas.microsoft.com/office/drawing/2014/main" id="{FFB3E261-B0F1-44BF-A164-D090EA925C88}"/>
              </a:ext>
            </a:extLst>
          </p:cNvPr>
          <p:cNvSpPr txBox="1">
            <a:spLocks noChangeArrowheads="1"/>
          </p:cNvSpPr>
          <p:nvPr/>
        </p:nvSpPr>
        <p:spPr bwMode="auto">
          <a:xfrm>
            <a:off x="304800" y="5486400"/>
            <a:ext cx="548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1800" b="1" dirty="0">
                <a:latin typeface="Times New Roman" panose="02020603050405020304" pitchFamily="18" charset="0"/>
              </a:rPr>
              <a:t>The focus of grading tools is on modeling PD</a:t>
            </a:r>
          </a:p>
        </p:txBody>
      </p:sp>
      <p:sp>
        <p:nvSpPr>
          <p:cNvPr id="137226" name="Text Box 10">
            <a:extLst>
              <a:ext uri="{FF2B5EF4-FFF2-40B4-BE49-F238E27FC236}">
                <a16:creationId xmlns:a16="http://schemas.microsoft.com/office/drawing/2014/main" id="{6594069C-E76E-4EA6-92D0-B9749532F2F7}"/>
              </a:ext>
            </a:extLst>
          </p:cNvPr>
          <p:cNvSpPr txBox="1">
            <a:spLocks noChangeArrowheads="1"/>
          </p:cNvSpPr>
          <p:nvPr/>
        </p:nvSpPr>
        <p:spPr bwMode="auto">
          <a:xfrm>
            <a:off x="24384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What is the probability of the counterparty defaulting?</a:t>
            </a:r>
          </a:p>
        </p:txBody>
      </p:sp>
      <p:sp>
        <p:nvSpPr>
          <p:cNvPr id="137227" name="Text Box 11">
            <a:extLst>
              <a:ext uri="{FF2B5EF4-FFF2-40B4-BE49-F238E27FC236}">
                <a16:creationId xmlns:a16="http://schemas.microsoft.com/office/drawing/2014/main" id="{33E5B84D-4D50-40B7-A2AF-4ABC4B1F83CC}"/>
              </a:ext>
            </a:extLst>
          </p:cNvPr>
          <p:cNvSpPr txBox="1">
            <a:spLocks noChangeArrowheads="1"/>
          </p:cNvSpPr>
          <p:nvPr/>
        </p:nvSpPr>
        <p:spPr bwMode="auto">
          <a:xfrm>
            <a:off x="46482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of this do we expect to lose?</a:t>
            </a:r>
          </a:p>
        </p:txBody>
      </p:sp>
      <p:sp>
        <p:nvSpPr>
          <p:cNvPr id="137228" name="Text Box 12">
            <a:extLst>
              <a:ext uri="{FF2B5EF4-FFF2-40B4-BE49-F238E27FC236}">
                <a16:creationId xmlns:a16="http://schemas.microsoft.com/office/drawing/2014/main" id="{9DBEAF53-83E7-4847-AD52-005EC6C44426}"/>
              </a:ext>
            </a:extLst>
          </p:cNvPr>
          <p:cNvSpPr txBox="1">
            <a:spLocks noChangeArrowheads="1"/>
          </p:cNvSpPr>
          <p:nvPr/>
        </p:nvSpPr>
        <p:spPr bwMode="auto">
          <a:xfrm>
            <a:off x="67818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exposure do we expect to have?</a:t>
            </a:r>
          </a:p>
        </p:txBody>
      </p:sp>
      <p:sp>
        <p:nvSpPr>
          <p:cNvPr id="137229" name="AutoShape 13">
            <a:extLst>
              <a:ext uri="{FF2B5EF4-FFF2-40B4-BE49-F238E27FC236}">
                <a16:creationId xmlns:a16="http://schemas.microsoft.com/office/drawing/2014/main" id="{A561E27C-8E51-4AFA-99B8-1E59AFE721D9}"/>
              </a:ext>
            </a:extLst>
          </p:cNvPr>
          <p:cNvSpPr>
            <a:spLocks/>
          </p:cNvSpPr>
          <p:nvPr/>
        </p:nvSpPr>
        <p:spPr bwMode="auto">
          <a:xfrm rot="5400000">
            <a:off x="3314700" y="1638300"/>
            <a:ext cx="152400" cy="1752600"/>
          </a:xfrm>
          <a:prstGeom prst="leftBracket">
            <a:avLst>
              <a:gd name="adj" fmla="val 958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0" name="AutoShape 14">
            <a:extLst>
              <a:ext uri="{FF2B5EF4-FFF2-40B4-BE49-F238E27FC236}">
                <a16:creationId xmlns:a16="http://schemas.microsoft.com/office/drawing/2014/main" id="{A970198E-51F7-40AF-9E63-005C17F635AA}"/>
              </a:ext>
            </a:extLst>
          </p:cNvPr>
          <p:cNvSpPr>
            <a:spLocks/>
          </p:cNvSpPr>
          <p:nvPr/>
        </p:nvSpPr>
        <p:spPr bwMode="auto">
          <a:xfrm rot="5400000">
            <a:off x="6629400" y="533400"/>
            <a:ext cx="152400" cy="3962400"/>
          </a:xfrm>
          <a:prstGeom prst="leftBracket">
            <a:avLst>
              <a:gd name="adj" fmla="val 2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1" name="Text Box 15">
            <a:extLst>
              <a:ext uri="{FF2B5EF4-FFF2-40B4-BE49-F238E27FC236}">
                <a16:creationId xmlns:a16="http://schemas.microsoft.com/office/drawing/2014/main" id="{711C4B41-13F4-41E2-B5C1-81EC1BECCF4F}"/>
              </a:ext>
            </a:extLst>
          </p:cNvPr>
          <p:cNvSpPr txBox="1">
            <a:spLocks noChangeArrowheads="1"/>
          </p:cNvSpPr>
          <p:nvPr/>
        </p:nvSpPr>
        <p:spPr bwMode="auto">
          <a:xfrm>
            <a:off x="2667000" y="1905000"/>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endParaRPr lang="en-US" altLang="en-US" sz="1600" dirty="0">
              <a:latin typeface="Times New Roman" panose="02020603050405020304" pitchFamily="18" charset="0"/>
            </a:endParaRPr>
          </a:p>
        </p:txBody>
      </p:sp>
      <p:sp>
        <p:nvSpPr>
          <p:cNvPr id="137232" name="Text Box 16">
            <a:extLst>
              <a:ext uri="{FF2B5EF4-FFF2-40B4-BE49-F238E27FC236}">
                <a16:creationId xmlns:a16="http://schemas.microsoft.com/office/drawing/2014/main" id="{FA0F6445-AF64-4A8D-BF3F-33FA1B095042}"/>
              </a:ext>
            </a:extLst>
          </p:cNvPr>
          <p:cNvSpPr txBox="1">
            <a:spLocks noChangeArrowheads="1"/>
          </p:cNvSpPr>
          <p:nvPr/>
        </p:nvSpPr>
        <p:spPr bwMode="auto">
          <a:xfrm>
            <a:off x="2514600" y="1981200"/>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Borrower Risk</a:t>
            </a:r>
            <a:r>
              <a:rPr lang="en-US" altLang="en-US" sz="1600" dirty="0">
                <a:latin typeface="Times New Roman" panose="02020603050405020304" pitchFamily="18" charset="0"/>
              </a:rPr>
              <a:t> </a:t>
            </a:r>
          </a:p>
        </p:txBody>
      </p:sp>
      <p:sp>
        <p:nvSpPr>
          <p:cNvPr id="137233" name="Text Box 17">
            <a:extLst>
              <a:ext uri="{FF2B5EF4-FFF2-40B4-BE49-F238E27FC236}">
                <a16:creationId xmlns:a16="http://schemas.microsoft.com/office/drawing/2014/main" id="{5270BEA9-4F67-4695-A60D-421EE9572962}"/>
              </a:ext>
            </a:extLst>
          </p:cNvPr>
          <p:cNvSpPr txBox="1">
            <a:spLocks noChangeArrowheads="1"/>
          </p:cNvSpPr>
          <p:nvPr/>
        </p:nvSpPr>
        <p:spPr bwMode="auto">
          <a:xfrm>
            <a:off x="5334000" y="1981200"/>
            <a:ext cx="2895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Facility Risk Related</a:t>
            </a:r>
          </a:p>
        </p:txBody>
      </p:sp>
      <p:sp>
        <p:nvSpPr>
          <p:cNvPr id="137234" name="Rectangle 18">
            <a:extLst>
              <a:ext uri="{FF2B5EF4-FFF2-40B4-BE49-F238E27FC236}">
                <a16:creationId xmlns:a16="http://schemas.microsoft.com/office/drawing/2014/main" id="{74F9299D-B6CA-4823-8253-9A4EA21D3646}"/>
              </a:ext>
            </a:extLst>
          </p:cNvPr>
          <p:cNvSpPr>
            <a:spLocks noGrp="1" noChangeArrowheads="1"/>
          </p:cNvSpPr>
          <p:nvPr>
            <p:ph type="title"/>
          </p:nvPr>
        </p:nvSpPr>
        <p:spPr/>
        <p:txBody>
          <a:bodyPr>
            <a:normAutofit fontScale="90000"/>
          </a:bodyPr>
          <a:lstStyle/>
          <a:p>
            <a:r>
              <a:rPr lang="en-US" altLang="en-US" dirty="0"/>
              <a:t>Expected Loss Can Be Broken Down Into Three Components</a:t>
            </a:r>
          </a:p>
        </p:txBody>
      </p:sp>
      <p:sp>
        <p:nvSpPr>
          <p:cNvPr id="2" name="TextBox 1">
            <a:extLst>
              <a:ext uri="{FF2B5EF4-FFF2-40B4-BE49-F238E27FC236}">
                <a16:creationId xmlns:a16="http://schemas.microsoft.com/office/drawing/2014/main" id="{0D106153-0D6F-4DA5-BFBD-977C0B01AA52}"/>
              </a:ext>
            </a:extLst>
          </p:cNvPr>
          <p:cNvSpPr txBox="1"/>
          <p:nvPr/>
        </p:nvSpPr>
        <p:spPr>
          <a:xfrm>
            <a:off x="562465" y="1035766"/>
            <a:ext cx="4612849" cy="923330"/>
          </a:xfrm>
          <a:prstGeom prst="rect">
            <a:avLst/>
          </a:prstGeom>
          <a:solidFill>
            <a:srgbClr val="00B0F0"/>
          </a:solidFill>
        </p:spPr>
        <p:txBody>
          <a:bodyPr wrap="square" rtlCol="0">
            <a:spAutoFit/>
          </a:bodyPr>
          <a:lstStyle/>
          <a:p>
            <a:r>
              <a:rPr lang="en-US" dirty="0"/>
              <a:t>Credit Spread must cover the expected loss and is driven by probability of default x loss given default</a:t>
            </a:r>
          </a:p>
        </p:txBody>
      </p:sp>
    </p:spTree>
    <p:extLst>
      <p:ext uri="{BB962C8B-B14F-4D97-AF65-F5344CB8AC3E}">
        <p14:creationId xmlns:p14="http://schemas.microsoft.com/office/powerpoint/2010/main" val="71919233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98F7190A-36B1-4E3D-86B0-85CE4BD3C41A}"/>
              </a:ext>
            </a:extLst>
          </p:cNvPr>
          <p:cNvSpPr>
            <a:spLocks noGrp="1" noChangeArrowheads="1"/>
          </p:cNvSpPr>
          <p:nvPr>
            <p:ph type="title"/>
          </p:nvPr>
        </p:nvSpPr>
        <p:spPr/>
        <p:txBody>
          <a:bodyPr>
            <a:normAutofit fontScale="90000"/>
          </a:bodyPr>
          <a:lstStyle/>
          <a:p>
            <a:r>
              <a:rPr lang="en-US" altLang="en-US" dirty="0"/>
              <a:t>Comparison of PD x LGD with Precise Formula</a:t>
            </a:r>
            <a:br>
              <a:rPr lang="en-US" altLang="en-US" dirty="0"/>
            </a:br>
            <a:r>
              <a:rPr lang="en-US" altLang="en-US" dirty="0"/>
              <a:t>-- LGD and Multiple Years</a:t>
            </a:r>
          </a:p>
        </p:txBody>
      </p:sp>
      <p:pic>
        <p:nvPicPr>
          <p:cNvPr id="140292" name="Picture 4">
            <a:extLst>
              <a:ext uri="{FF2B5EF4-FFF2-40B4-BE49-F238E27FC236}">
                <a16:creationId xmlns:a16="http://schemas.microsoft.com/office/drawing/2014/main" id="{D32DE87A-F399-4056-BF36-86FED17C2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18" y="1168924"/>
            <a:ext cx="8744974" cy="511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TextBox 1">
            <a:extLst>
              <a:ext uri="{FF2B5EF4-FFF2-40B4-BE49-F238E27FC236}">
                <a16:creationId xmlns:a16="http://schemas.microsoft.com/office/drawing/2014/main" id="{331D06FD-16DE-43AA-A68F-FCF77621CEAA}"/>
              </a:ext>
            </a:extLst>
          </p:cNvPr>
          <p:cNvSpPr txBox="1"/>
          <p:nvPr/>
        </p:nvSpPr>
        <p:spPr>
          <a:xfrm>
            <a:off x="5844619" y="2092751"/>
            <a:ext cx="2384981" cy="2031325"/>
          </a:xfrm>
          <a:prstGeom prst="rect">
            <a:avLst/>
          </a:prstGeom>
          <a:solidFill>
            <a:schemeClr val="accent6">
              <a:lumMod val="20000"/>
              <a:lumOff val="80000"/>
            </a:schemeClr>
          </a:solidFill>
        </p:spPr>
        <p:txBody>
          <a:bodyPr wrap="square" rtlCol="0">
            <a:spAutoFit/>
          </a:bodyPr>
          <a:lstStyle/>
          <a:p>
            <a:r>
              <a:rPr lang="en-US" dirty="0"/>
              <a:t>Formula demonstrating that Credit spread is function of PD and LGD and the risk free rate.</a:t>
            </a:r>
          </a:p>
          <a:p>
            <a:endParaRPr lang="en-US" dirty="0"/>
          </a:p>
          <a:p>
            <a:r>
              <a:rPr lang="en-US" dirty="0"/>
              <a:t>If you are lazy, just use a goal seek</a:t>
            </a:r>
          </a:p>
        </p:txBody>
      </p:sp>
    </p:spTree>
    <p:extLst>
      <p:ext uri="{BB962C8B-B14F-4D97-AF65-F5344CB8AC3E}">
        <p14:creationId xmlns:p14="http://schemas.microsoft.com/office/powerpoint/2010/main" val="215926354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8DF3B5-4F3B-434A-BAEE-DAB2423FF840}"/>
              </a:ext>
            </a:extLst>
          </p:cNvPr>
          <p:cNvSpPr>
            <a:spLocks noGrp="1"/>
          </p:cNvSpPr>
          <p:nvPr>
            <p:ph idx="1"/>
          </p:nvPr>
        </p:nvSpPr>
        <p:spPr>
          <a:xfrm>
            <a:off x="732344" y="889061"/>
            <a:ext cx="8072292" cy="3458905"/>
          </a:xfrm>
        </p:spPr>
        <p:txBody>
          <a:bodyPr>
            <a:normAutofit/>
          </a:bodyPr>
          <a:lstStyle/>
          <a:p>
            <a:r>
              <a:rPr lang="en-US" sz="2400" dirty="0"/>
              <a:t>Use example of 6% and understand compounding of the credit spread</a:t>
            </a:r>
          </a:p>
          <a:p>
            <a:endParaRPr lang="en-US" sz="2400" dirty="0"/>
          </a:p>
          <a:p>
            <a:endParaRPr lang="en-US" sz="2400" dirty="0"/>
          </a:p>
          <a:p>
            <a:r>
              <a:rPr lang="en-US" sz="2400" dirty="0"/>
              <a:t>For one year if LGD is 50%, then implied PD is about 11.32% as shown below for a zero coupon bond example.</a:t>
            </a:r>
          </a:p>
          <a:p>
            <a:endParaRPr lang="en-US" sz="2400" dirty="0"/>
          </a:p>
        </p:txBody>
      </p:sp>
      <p:sp>
        <p:nvSpPr>
          <p:cNvPr id="3" name="Title 2">
            <a:extLst>
              <a:ext uri="{FF2B5EF4-FFF2-40B4-BE49-F238E27FC236}">
                <a16:creationId xmlns:a16="http://schemas.microsoft.com/office/drawing/2014/main" id="{9991382F-03DF-4E0A-9EAE-D169C7CC38AE}"/>
              </a:ext>
            </a:extLst>
          </p:cNvPr>
          <p:cNvSpPr>
            <a:spLocks noGrp="1"/>
          </p:cNvSpPr>
          <p:nvPr>
            <p:ph type="title"/>
          </p:nvPr>
        </p:nvSpPr>
        <p:spPr>
          <a:xfrm>
            <a:off x="732344" y="198385"/>
            <a:ext cx="7666938" cy="690676"/>
          </a:xfrm>
        </p:spPr>
        <p:txBody>
          <a:bodyPr/>
          <a:lstStyle/>
          <a:p>
            <a:r>
              <a:rPr lang="en-US" dirty="0"/>
              <a:t>Implied PD from Credit Spread</a:t>
            </a:r>
          </a:p>
        </p:txBody>
      </p:sp>
      <p:sp>
        <p:nvSpPr>
          <p:cNvPr id="4" name="Slide Number Placeholder 3">
            <a:extLst>
              <a:ext uri="{FF2B5EF4-FFF2-40B4-BE49-F238E27FC236}">
                <a16:creationId xmlns:a16="http://schemas.microsoft.com/office/drawing/2014/main" id="{E7D6BC8D-929C-4BB0-89F0-6A4FCA810672}"/>
              </a:ext>
            </a:extLst>
          </p:cNvPr>
          <p:cNvSpPr>
            <a:spLocks noGrp="1"/>
          </p:cNvSpPr>
          <p:nvPr>
            <p:ph type="sldNum" sz="quarter" idx="12"/>
          </p:nvPr>
        </p:nvSpPr>
        <p:spPr>
          <a:xfrm>
            <a:off x="8531258" y="6482601"/>
            <a:ext cx="546754" cy="266991"/>
          </a:xfrm>
        </p:spPr>
        <p:txBody>
          <a:bodyPr/>
          <a:lstStyle/>
          <a:p>
            <a:pPr algn="ctr"/>
            <a:fld id="{0C3A1854-6B63-4059-B360-A3C4972BF0FC}" type="slidenum">
              <a:rPr lang="ko-KR" altLang="en-US" smtClean="0"/>
              <a:pPr algn="ctr"/>
              <a:t>152</a:t>
            </a:fld>
            <a:endParaRPr lang="ko-KR" altLang="en-US" dirty="0"/>
          </a:p>
        </p:txBody>
      </p:sp>
      <p:pic>
        <p:nvPicPr>
          <p:cNvPr id="6" name="Picture 5">
            <a:extLst>
              <a:ext uri="{FF2B5EF4-FFF2-40B4-BE49-F238E27FC236}">
                <a16:creationId xmlns:a16="http://schemas.microsoft.com/office/drawing/2014/main" id="{3103FF59-FD93-46AC-BC97-BF96009D21B2}"/>
              </a:ext>
            </a:extLst>
          </p:cNvPr>
          <p:cNvPicPr>
            <a:picLocks noChangeAspect="1"/>
          </p:cNvPicPr>
          <p:nvPr/>
        </p:nvPicPr>
        <p:blipFill>
          <a:blip r:embed="rId2"/>
          <a:stretch>
            <a:fillRect/>
          </a:stretch>
        </p:blipFill>
        <p:spPr>
          <a:xfrm>
            <a:off x="162612" y="1579737"/>
            <a:ext cx="8915400" cy="923925"/>
          </a:xfrm>
          <a:prstGeom prst="rect">
            <a:avLst/>
          </a:prstGeom>
        </p:spPr>
      </p:pic>
      <p:pic>
        <p:nvPicPr>
          <p:cNvPr id="7" name="Picture 6">
            <a:extLst>
              <a:ext uri="{FF2B5EF4-FFF2-40B4-BE49-F238E27FC236}">
                <a16:creationId xmlns:a16="http://schemas.microsoft.com/office/drawing/2014/main" id="{3D292BB8-CEDE-4F26-BD41-220114F980C0}"/>
              </a:ext>
            </a:extLst>
          </p:cNvPr>
          <p:cNvPicPr>
            <a:picLocks noChangeAspect="1"/>
          </p:cNvPicPr>
          <p:nvPr/>
        </p:nvPicPr>
        <p:blipFill>
          <a:blip r:embed="rId3"/>
          <a:stretch>
            <a:fillRect/>
          </a:stretch>
        </p:blipFill>
        <p:spPr>
          <a:xfrm>
            <a:off x="1368090" y="3648173"/>
            <a:ext cx="6361888" cy="2549635"/>
          </a:xfrm>
          <a:prstGeom prst="rect">
            <a:avLst/>
          </a:prstGeom>
        </p:spPr>
      </p:pic>
    </p:spTree>
    <p:extLst>
      <p:ext uri="{BB962C8B-B14F-4D97-AF65-F5344CB8AC3E}">
        <p14:creationId xmlns:p14="http://schemas.microsoft.com/office/powerpoint/2010/main" val="182370344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3CBE61F-8FE2-41AF-ADDF-EDD4A0E4FF98}"/>
              </a:ext>
            </a:extLst>
          </p:cNvPr>
          <p:cNvSpPr>
            <a:spLocks noGrp="1"/>
          </p:cNvSpPr>
          <p:nvPr>
            <p:ph idx="1"/>
          </p:nvPr>
        </p:nvSpPr>
        <p:spPr>
          <a:xfrm>
            <a:off x="201202" y="1055805"/>
            <a:ext cx="8867384" cy="1536566"/>
          </a:xfrm>
        </p:spPr>
        <p:txBody>
          <a:bodyPr>
            <a:normAutofit fontScale="92500" lnSpcReduction="20000"/>
          </a:bodyPr>
          <a:lstStyle/>
          <a:p>
            <a:r>
              <a:rPr lang="en-US" dirty="0"/>
              <a:t>Like any other interest rate, the credit spread is an IRR and it compounds dramatically over time. Scenarios with 6% credit spread and 5, 10 and 15 years are shown below.</a:t>
            </a:r>
          </a:p>
        </p:txBody>
      </p:sp>
      <p:sp>
        <p:nvSpPr>
          <p:cNvPr id="3" name="Title 2">
            <a:extLst>
              <a:ext uri="{FF2B5EF4-FFF2-40B4-BE49-F238E27FC236}">
                <a16:creationId xmlns:a16="http://schemas.microsoft.com/office/drawing/2014/main" id="{C5919A86-86A1-4736-BCDE-BAD2F12EA0FC}"/>
              </a:ext>
            </a:extLst>
          </p:cNvPr>
          <p:cNvSpPr>
            <a:spLocks noGrp="1"/>
          </p:cNvSpPr>
          <p:nvPr>
            <p:ph type="title"/>
          </p:nvPr>
        </p:nvSpPr>
        <p:spPr/>
        <p:txBody>
          <a:bodyPr>
            <a:normAutofit fontScale="90000"/>
          </a:bodyPr>
          <a:lstStyle/>
          <a:p>
            <a:r>
              <a:rPr lang="en-US" dirty="0"/>
              <a:t>Implied PD Explodes with Longer Term Debt</a:t>
            </a:r>
          </a:p>
        </p:txBody>
      </p:sp>
      <p:pic>
        <p:nvPicPr>
          <p:cNvPr id="6" name="Picture 5">
            <a:extLst>
              <a:ext uri="{FF2B5EF4-FFF2-40B4-BE49-F238E27FC236}">
                <a16:creationId xmlns:a16="http://schemas.microsoft.com/office/drawing/2014/main" id="{718B6A27-6DF3-47F8-BF74-0A8FD5E6DD07}"/>
              </a:ext>
            </a:extLst>
          </p:cNvPr>
          <p:cNvPicPr>
            <a:picLocks noChangeAspect="1"/>
          </p:cNvPicPr>
          <p:nvPr/>
        </p:nvPicPr>
        <p:blipFill>
          <a:blip r:embed="rId2"/>
          <a:stretch>
            <a:fillRect/>
          </a:stretch>
        </p:blipFill>
        <p:spPr>
          <a:xfrm>
            <a:off x="4634894" y="2592371"/>
            <a:ext cx="4458360" cy="1805381"/>
          </a:xfrm>
          <a:prstGeom prst="rect">
            <a:avLst/>
          </a:prstGeom>
        </p:spPr>
      </p:pic>
      <p:pic>
        <p:nvPicPr>
          <p:cNvPr id="7" name="Picture 6">
            <a:extLst>
              <a:ext uri="{FF2B5EF4-FFF2-40B4-BE49-F238E27FC236}">
                <a16:creationId xmlns:a16="http://schemas.microsoft.com/office/drawing/2014/main" id="{5C5867FF-3E6A-4D01-8B8F-22AABCE75A34}"/>
              </a:ext>
            </a:extLst>
          </p:cNvPr>
          <p:cNvPicPr>
            <a:picLocks noChangeAspect="1"/>
          </p:cNvPicPr>
          <p:nvPr/>
        </p:nvPicPr>
        <p:blipFill>
          <a:blip r:embed="rId3"/>
          <a:stretch>
            <a:fillRect/>
          </a:stretch>
        </p:blipFill>
        <p:spPr>
          <a:xfrm>
            <a:off x="70774" y="2592371"/>
            <a:ext cx="4445644" cy="1805381"/>
          </a:xfrm>
          <a:prstGeom prst="rect">
            <a:avLst/>
          </a:prstGeom>
        </p:spPr>
      </p:pic>
      <p:pic>
        <p:nvPicPr>
          <p:cNvPr id="8" name="Picture 7">
            <a:extLst>
              <a:ext uri="{FF2B5EF4-FFF2-40B4-BE49-F238E27FC236}">
                <a16:creationId xmlns:a16="http://schemas.microsoft.com/office/drawing/2014/main" id="{408B8F4C-93CA-42DA-967E-A3A58A37B294}"/>
              </a:ext>
            </a:extLst>
          </p:cNvPr>
          <p:cNvPicPr>
            <a:picLocks noChangeAspect="1"/>
          </p:cNvPicPr>
          <p:nvPr/>
        </p:nvPicPr>
        <p:blipFill>
          <a:blip r:embed="rId4"/>
          <a:stretch>
            <a:fillRect/>
          </a:stretch>
        </p:blipFill>
        <p:spPr>
          <a:xfrm>
            <a:off x="2226088" y="4397752"/>
            <a:ext cx="4325542" cy="1772559"/>
          </a:xfrm>
          <a:prstGeom prst="rect">
            <a:avLst/>
          </a:prstGeom>
        </p:spPr>
      </p:pic>
    </p:spTree>
    <p:extLst>
      <p:ext uri="{BB962C8B-B14F-4D97-AF65-F5344CB8AC3E}">
        <p14:creationId xmlns:p14="http://schemas.microsoft.com/office/powerpoint/2010/main" val="10638416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1343B03-CF39-4EED-8173-D6DBD31C82C6}"/>
              </a:ext>
            </a:extLst>
          </p:cNvPr>
          <p:cNvPicPr>
            <a:picLocks noGrp="1" noChangeAspect="1"/>
          </p:cNvPicPr>
          <p:nvPr>
            <p:ph idx="1"/>
          </p:nvPr>
        </p:nvPicPr>
        <p:blipFill>
          <a:blip r:embed="rId2"/>
          <a:stretch>
            <a:fillRect/>
          </a:stretch>
        </p:blipFill>
        <p:spPr>
          <a:xfrm>
            <a:off x="0" y="801277"/>
            <a:ext cx="4876605" cy="3322293"/>
          </a:xfrm>
          <a:prstGeom prst="rect">
            <a:avLst/>
          </a:prstGeom>
        </p:spPr>
      </p:pic>
      <p:sp>
        <p:nvSpPr>
          <p:cNvPr id="3" name="Title 2">
            <a:extLst>
              <a:ext uri="{FF2B5EF4-FFF2-40B4-BE49-F238E27FC236}">
                <a16:creationId xmlns:a16="http://schemas.microsoft.com/office/drawing/2014/main" id="{2BA19487-9F45-4D5E-8A81-C62ACD4D1851}"/>
              </a:ext>
            </a:extLst>
          </p:cNvPr>
          <p:cNvSpPr>
            <a:spLocks noGrp="1"/>
          </p:cNvSpPr>
          <p:nvPr>
            <p:ph type="title"/>
          </p:nvPr>
        </p:nvSpPr>
        <p:spPr/>
        <p:txBody>
          <a:bodyPr>
            <a:normAutofit fontScale="90000"/>
          </a:bodyPr>
          <a:lstStyle/>
          <a:p>
            <a:r>
              <a:rPr lang="en-US" dirty="0"/>
              <a:t>S&amp;P Study of PD and LGD for Project Finance</a:t>
            </a:r>
          </a:p>
        </p:txBody>
      </p:sp>
      <p:pic>
        <p:nvPicPr>
          <p:cNvPr id="6" name="Picture 5">
            <a:extLst>
              <a:ext uri="{FF2B5EF4-FFF2-40B4-BE49-F238E27FC236}">
                <a16:creationId xmlns:a16="http://schemas.microsoft.com/office/drawing/2014/main" id="{E795A38A-7E1F-472E-B986-B7B8CECF23F6}"/>
              </a:ext>
            </a:extLst>
          </p:cNvPr>
          <p:cNvPicPr>
            <a:picLocks noChangeAspect="1"/>
          </p:cNvPicPr>
          <p:nvPr/>
        </p:nvPicPr>
        <p:blipFill>
          <a:blip r:embed="rId3"/>
          <a:stretch>
            <a:fillRect/>
          </a:stretch>
        </p:blipFill>
        <p:spPr>
          <a:xfrm>
            <a:off x="4330764" y="2733773"/>
            <a:ext cx="4690686" cy="3259905"/>
          </a:xfrm>
          <a:prstGeom prst="rect">
            <a:avLst/>
          </a:prstGeom>
        </p:spPr>
      </p:pic>
      <p:sp>
        <p:nvSpPr>
          <p:cNvPr id="7" name="TextBox 6">
            <a:extLst>
              <a:ext uri="{FF2B5EF4-FFF2-40B4-BE49-F238E27FC236}">
                <a16:creationId xmlns:a16="http://schemas.microsoft.com/office/drawing/2014/main" id="{2E6F8E9C-A373-4935-B03D-9E84F8D4596C}"/>
              </a:ext>
            </a:extLst>
          </p:cNvPr>
          <p:cNvSpPr txBox="1"/>
          <p:nvPr/>
        </p:nvSpPr>
        <p:spPr>
          <a:xfrm>
            <a:off x="5599522" y="1054418"/>
            <a:ext cx="2799760" cy="1754326"/>
          </a:xfrm>
          <a:prstGeom prst="rect">
            <a:avLst/>
          </a:prstGeom>
          <a:solidFill>
            <a:srgbClr val="92D050"/>
          </a:solidFill>
        </p:spPr>
        <p:txBody>
          <a:bodyPr wrap="square" rtlCol="0">
            <a:spAutoFit/>
          </a:bodyPr>
          <a:lstStyle/>
          <a:p>
            <a:r>
              <a:rPr lang="en-US" dirty="0"/>
              <a:t>There is not much data, but the data shows that the LGD is very high for project finance. This is logical given the long-term nature of the assets.</a:t>
            </a:r>
          </a:p>
        </p:txBody>
      </p:sp>
    </p:spTree>
    <p:extLst>
      <p:ext uri="{BB962C8B-B14F-4D97-AF65-F5344CB8AC3E}">
        <p14:creationId xmlns:p14="http://schemas.microsoft.com/office/powerpoint/2010/main" val="3996115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B71335D-97B9-4F5B-9C62-8D10F2320AEE}"/>
              </a:ext>
            </a:extLst>
          </p:cNvPr>
          <p:cNvPicPr>
            <a:picLocks noGrp="1" noChangeAspect="1"/>
          </p:cNvPicPr>
          <p:nvPr>
            <p:ph idx="1"/>
          </p:nvPr>
        </p:nvPicPr>
        <p:blipFill>
          <a:blip r:embed="rId2"/>
          <a:stretch>
            <a:fillRect/>
          </a:stretch>
        </p:blipFill>
        <p:spPr>
          <a:xfrm>
            <a:off x="732344" y="741261"/>
            <a:ext cx="7666938" cy="5377599"/>
          </a:xfrm>
          <a:prstGeom prst="rect">
            <a:avLst/>
          </a:prstGeom>
        </p:spPr>
      </p:pic>
      <p:sp>
        <p:nvSpPr>
          <p:cNvPr id="3" name="Title 2">
            <a:extLst>
              <a:ext uri="{FF2B5EF4-FFF2-40B4-BE49-F238E27FC236}">
                <a16:creationId xmlns:a16="http://schemas.microsoft.com/office/drawing/2014/main" id="{0158F2E3-B1D8-4278-8576-7278E5B155AF}"/>
              </a:ext>
            </a:extLst>
          </p:cNvPr>
          <p:cNvSpPr>
            <a:spLocks noGrp="1"/>
          </p:cNvSpPr>
          <p:nvPr>
            <p:ph type="title"/>
          </p:nvPr>
        </p:nvSpPr>
        <p:spPr/>
        <p:txBody>
          <a:bodyPr/>
          <a:lstStyle/>
          <a:p>
            <a:r>
              <a:rPr lang="en-US" dirty="0"/>
              <a:t>Project Finance Defaults</a:t>
            </a:r>
          </a:p>
        </p:txBody>
      </p:sp>
      <p:sp>
        <p:nvSpPr>
          <p:cNvPr id="6" name="TextBox 5">
            <a:extLst>
              <a:ext uri="{FF2B5EF4-FFF2-40B4-BE49-F238E27FC236}">
                <a16:creationId xmlns:a16="http://schemas.microsoft.com/office/drawing/2014/main" id="{559090D0-5E62-4DD3-8325-D158E6B14AD7}"/>
              </a:ext>
            </a:extLst>
          </p:cNvPr>
          <p:cNvSpPr txBox="1"/>
          <p:nvPr/>
        </p:nvSpPr>
        <p:spPr>
          <a:xfrm>
            <a:off x="65988" y="3063712"/>
            <a:ext cx="1527143" cy="1754326"/>
          </a:xfrm>
          <a:prstGeom prst="rect">
            <a:avLst/>
          </a:prstGeom>
          <a:noFill/>
        </p:spPr>
        <p:txBody>
          <a:bodyPr wrap="square" rtlCol="0">
            <a:spAutoFit/>
          </a:bodyPr>
          <a:lstStyle/>
          <a:p>
            <a:r>
              <a:rPr lang="en-US" dirty="0"/>
              <a:t>A lot of merchant plants in US. Note the initial rating of BBB-</a:t>
            </a:r>
          </a:p>
        </p:txBody>
      </p:sp>
      <p:cxnSp>
        <p:nvCxnSpPr>
          <p:cNvPr id="8" name="Straight Arrow Connector 7">
            <a:extLst>
              <a:ext uri="{FF2B5EF4-FFF2-40B4-BE49-F238E27FC236}">
                <a16:creationId xmlns:a16="http://schemas.microsoft.com/office/drawing/2014/main" id="{A61C5622-FDEB-4492-99AF-6DEA08080853}"/>
              </a:ext>
            </a:extLst>
          </p:cNvPr>
          <p:cNvCxnSpPr/>
          <p:nvPr/>
        </p:nvCxnSpPr>
        <p:spPr>
          <a:xfrm flipV="1">
            <a:off x="1404594" y="3648173"/>
            <a:ext cx="3214540" cy="5561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50680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ADFFF4A-FE5D-4E53-8C5D-0E0A1519E70B}"/>
              </a:ext>
            </a:extLst>
          </p:cNvPr>
          <p:cNvPicPr>
            <a:picLocks noGrp="1" noChangeAspect="1"/>
          </p:cNvPicPr>
          <p:nvPr>
            <p:ph idx="1"/>
          </p:nvPr>
        </p:nvPicPr>
        <p:blipFill>
          <a:blip r:embed="rId2"/>
          <a:stretch>
            <a:fillRect/>
          </a:stretch>
        </p:blipFill>
        <p:spPr>
          <a:xfrm>
            <a:off x="952768" y="1055688"/>
            <a:ext cx="7460715" cy="4913312"/>
          </a:xfrm>
          <a:prstGeom prst="rect">
            <a:avLst/>
          </a:prstGeom>
        </p:spPr>
      </p:pic>
      <p:sp>
        <p:nvSpPr>
          <p:cNvPr id="3" name="Title 2">
            <a:extLst>
              <a:ext uri="{FF2B5EF4-FFF2-40B4-BE49-F238E27FC236}">
                <a16:creationId xmlns:a16="http://schemas.microsoft.com/office/drawing/2014/main" id="{183A90A9-4769-43E5-9FC7-D8F1EAC50261}"/>
              </a:ext>
            </a:extLst>
          </p:cNvPr>
          <p:cNvSpPr>
            <a:spLocks noGrp="1"/>
          </p:cNvSpPr>
          <p:nvPr>
            <p:ph type="title"/>
          </p:nvPr>
        </p:nvSpPr>
        <p:spPr/>
        <p:txBody>
          <a:bodyPr/>
          <a:lstStyle/>
          <a:p>
            <a:r>
              <a:rPr lang="en-US" dirty="0"/>
              <a:t>S&amp;P Recovery Rates</a:t>
            </a:r>
          </a:p>
        </p:txBody>
      </p:sp>
      <p:sp>
        <p:nvSpPr>
          <p:cNvPr id="6" name="TextBox 5">
            <a:extLst>
              <a:ext uri="{FF2B5EF4-FFF2-40B4-BE49-F238E27FC236}">
                <a16:creationId xmlns:a16="http://schemas.microsoft.com/office/drawing/2014/main" id="{48F0793B-4ACC-4671-A15B-7A54D6BF050D}"/>
              </a:ext>
            </a:extLst>
          </p:cNvPr>
          <p:cNvSpPr txBox="1"/>
          <p:nvPr/>
        </p:nvSpPr>
        <p:spPr>
          <a:xfrm>
            <a:off x="6787299" y="103695"/>
            <a:ext cx="1432875" cy="1200329"/>
          </a:xfrm>
          <a:prstGeom prst="rect">
            <a:avLst/>
          </a:prstGeom>
          <a:solidFill>
            <a:srgbClr val="92D050"/>
          </a:solidFill>
        </p:spPr>
        <p:txBody>
          <a:bodyPr wrap="square" rtlCol="0">
            <a:spAutoFit/>
          </a:bodyPr>
          <a:lstStyle/>
          <a:p>
            <a:r>
              <a:rPr lang="en-US" dirty="0"/>
              <a:t>LGD for Defaults – Not much data</a:t>
            </a:r>
          </a:p>
        </p:txBody>
      </p:sp>
      <p:cxnSp>
        <p:nvCxnSpPr>
          <p:cNvPr id="8" name="Straight Arrow Connector 7">
            <a:extLst>
              <a:ext uri="{FF2B5EF4-FFF2-40B4-BE49-F238E27FC236}">
                <a16:creationId xmlns:a16="http://schemas.microsoft.com/office/drawing/2014/main" id="{41414319-8721-4362-9F78-89223F7CF2E5}"/>
              </a:ext>
            </a:extLst>
          </p:cNvPr>
          <p:cNvCxnSpPr/>
          <p:nvPr/>
        </p:nvCxnSpPr>
        <p:spPr>
          <a:xfrm>
            <a:off x="7126664" y="2168165"/>
            <a:ext cx="377072" cy="15271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65096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C91647D-5A17-4B69-ABD4-0055216297B9}"/>
              </a:ext>
            </a:extLst>
          </p:cNvPr>
          <p:cNvPicPr>
            <a:picLocks noGrp="1" noChangeAspect="1"/>
          </p:cNvPicPr>
          <p:nvPr>
            <p:ph idx="1"/>
          </p:nvPr>
        </p:nvPicPr>
        <p:blipFill>
          <a:blip r:embed="rId2"/>
          <a:stretch>
            <a:fillRect/>
          </a:stretch>
        </p:blipFill>
        <p:spPr>
          <a:xfrm>
            <a:off x="998141" y="1055688"/>
            <a:ext cx="7369968" cy="4913312"/>
          </a:xfrm>
          <a:prstGeom prst="rect">
            <a:avLst/>
          </a:prstGeom>
        </p:spPr>
      </p:pic>
      <p:sp>
        <p:nvSpPr>
          <p:cNvPr id="3" name="Title 2">
            <a:extLst>
              <a:ext uri="{FF2B5EF4-FFF2-40B4-BE49-F238E27FC236}">
                <a16:creationId xmlns:a16="http://schemas.microsoft.com/office/drawing/2014/main" id="{5E182C3F-DC53-4496-B283-3A2E53793882}"/>
              </a:ext>
            </a:extLst>
          </p:cNvPr>
          <p:cNvSpPr>
            <a:spLocks noGrp="1"/>
          </p:cNvSpPr>
          <p:nvPr>
            <p:ph type="title"/>
          </p:nvPr>
        </p:nvSpPr>
        <p:spPr/>
        <p:txBody>
          <a:bodyPr/>
          <a:lstStyle/>
          <a:p>
            <a:r>
              <a:rPr lang="en-US" dirty="0"/>
              <a:t>Project Finance is Unfair to Africa</a:t>
            </a:r>
          </a:p>
        </p:txBody>
      </p:sp>
      <p:sp>
        <p:nvSpPr>
          <p:cNvPr id="6" name="TextBox 5">
            <a:extLst>
              <a:ext uri="{FF2B5EF4-FFF2-40B4-BE49-F238E27FC236}">
                <a16:creationId xmlns:a16="http://schemas.microsoft.com/office/drawing/2014/main" id="{26C4604B-F6CB-4A09-800E-87EDB58F3567}"/>
              </a:ext>
            </a:extLst>
          </p:cNvPr>
          <p:cNvSpPr txBox="1"/>
          <p:nvPr/>
        </p:nvSpPr>
        <p:spPr>
          <a:xfrm>
            <a:off x="6759019" y="2275681"/>
            <a:ext cx="2196445" cy="3693319"/>
          </a:xfrm>
          <a:prstGeom prst="rect">
            <a:avLst/>
          </a:prstGeom>
          <a:solidFill>
            <a:srgbClr val="92D050"/>
          </a:solidFill>
          <a:ln>
            <a:solidFill>
              <a:srgbClr val="92D050"/>
            </a:solidFill>
          </a:ln>
        </p:spPr>
        <p:txBody>
          <a:bodyPr wrap="square" rtlCol="0">
            <a:spAutoFit/>
          </a:bodyPr>
          <a:lstStyle/>
          <a:p>
            <a:r>
              <a:rPr lang="en-US" dirty="0"/>
              <a:t>Credit spreads are much higher in Africa, but compute the ratio of defaults to loans.</a:t>
            </a:r>
          </a:p>
          <a:p>
            <a:endParaRPr lang="en-US" dirty="0"/>
          </a:p>
          <a:p>
            <a:r>
              <a:rPr lang="en-US" dirty="0"/>
              <a:t>For U.S. the ratio is 32/21 or 1.53.</a:t>
            </a:r>
          </a:p>
          <a:p>
            <a:endParaRPr lang="en-US" dirty="0"/>
          </a:p>
          <a:p>
            <a:r>
              <a:rPr lang="en-US" dirty="0"/>
              <a:t>For Africa the ratio is 3/8 = .375.</a:t>
            </a:r>
          </a:p>
          <a:p>
            <a:endParaRPr lang="en-US" dirty="0"/>
          </a:p>
          <a:p>
            <a:endParaRPr lang="en-US" dirty="0"/>
          </a:p>
        </p:txBody>
      </p:sp>
    </p:spTree>
    <p:extLst>
      <p:ext uri="{BB962C8B-B14F-4D97-AF65-F5344CB8AC3E}">
        <p14:creationId xmlns:p14="http://schemas.microsoft.com/office/powerpoint/2010/main" val="107059486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52AB157-AC27-4F33-9100-9AA95AE40B90}"/>
              </a:ext>
            </a:extLst>
          </p:cNvPr>
          <p:cNvPicPr>
            <a:picLocks noGrp="1" noChangeAspect="1"/>
          </p:cNvPicPr>
          <p:nvPr>
            <p:ph idx="1"/>
          </p:nvPr>
        </p:nvPicPr>
        <p:blipFill>
          <a:blip r:embed="rId2"/>
          <a:stretch>
            <a:fillRect/>
          </a:stretch>
        </p:blipFill>
        <p:spPr>
          <a:xfrm>
            <a:off x="1178868" y="1055688"/>
            <a:ext cx="7008514" cy="4913312"/>
          </a:xfrm>
          <a:prstGeom prst="rect">
            <a:avLst/>
          </a:prstGeom>
        </p:spPr>
      </p:pic>
      <p:sp>
        <p:nvSpPr>
          <p:cNvPr id="3" name="Title 2">
            <a:extLst>
              <a:ext uri="{FF2B5EF4-FFF2-40B4-BE49-F238E27FC236}">
                <a16:creationId xmlns:a16="http://schemas.microsoft.com/office/drawing/2014/main" id="{EBF2C325-AB55-4F66-8990-F86CEED0E17A}"/>
              </a:ext>
            </a:extLst>
          </p:cNvPr>
          <p:cNvSpPr>
            <a:spLocks noGrp="1"/>
          </p:cNvSpPr>
          <p:nvPr>
            <p:ph type="title"/>
          </p:nvPr>
        </p:nvSpPr>
        <p:spPr/>
        <p:txBody>
          <a:bodyPr/>
          <a:lstStyle/>
          <a:p>
            <a:r>
              <a:rPr lang="en-US" dirty="0"/>
              <a:t>Useless but Interesting Chart on PD</a:t>
            </a:r>
          </a:p>
        </p:txBody>
      </p:sp>
    </p:spTree>
    <p:extLst>
      <p:ext uri="{BB962C8B-B14F-4D97-AF65-F5344CB8AC3E}">
        <p14:creationId xmlns:p14="http://schemas.microsoft.com/office/powerpoint/2010/main" val="342138293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7D8AD17-3762-425C-A879-0FAFEF4D703D}"/>
              </a:ext>
            </a:extLst>
          </p:cNvPr>
          <p:cNvPicPr>
            <a:picLocks noGrp="1" noChangeAspect="1"/>
          </p:cNvPicPr>
          <p:nvPr>
            <p:ph idx="1"/>
          </p:nvPr>
        </p:nvPicPr>
        <p:blipFill>
          <a:blip r:embed="rId2"/>
          <a:stretch>
            <a:fillRect/>
          </a:stretch>
        </p:blipFill>
        <p:spPr>
          <a:xfrm>
            <a:off x="119344" y="986663"/>
            <a:ext cx="8892938" cy="4798243"/>
          </a:xfrm>
          <a:prstGeom prst="rect">
            <a:avLst/>
          </a:prstGeom>
        </p:spPr>
      </p:pic>
      <p:sp>
        <p:nvSpPr>
          <p:cNvPr id="2" name="Title 1"/>
          <p:cNvSpPr>
            <a:spLocks noGrp="1"/>
          </p:cNvSpPr>
          <p:nvPr>
            <p:ph type="title"/>
          </p:nvPr>
        </p:nvSpPr>
        <p:spPr/>
        <p:txBody>
          <a:bodyPr>
            <a:normAutofit fontScale="90000"/>
          </a:bodyPr>
          <a:lstStyle/>
          <a:p>
            <a:r>
              <a:rPr lang="en-US" dirty="0"/>
              <a:t>Target Rating and Credit Spreads – Why the target is BBB- in Project Finance</a:t>
            </a:r>
          </a:p>
        </p:txBody>
      </p:sp>
      <p:sp>
        <p:nvSpPr>
          <p:cNvPr id="4" name="Slide Number Placeholder 3"/>
          <p:cNvSpPr>
            <a:spLocks noGrp="1"/>
          </p:cNvSpPr>
          <p:nvPr>
            <p:ph type="sldNum" sz="quarter" idx="12"/>
          </p:nvPr>
        </p:nvSpPr>
        <p:spPr/>
        <p:txBody>
          <a:bodyPr/>
          <a:lstStyle/>
          <a:p>
            <a:fld id="{EB241CD2-1E45-42A3-B213-66A034DF9A3B}" type="slidenum">
              <a:rPr lang="en-GB" smtClean="0"/>
              <a:t>159</a:t>
            </a:fld>
            <a:endParaRPr lang="en-GB" dirty="0"/>
          </a:p>
        </p:txBody>
      </p:sp>
      <p:sp>
        <p:nvSpPr>
          <p:cNvPr id="10" name="TextBox 9">
            <a:extLst>
              <a:ext uri="{FF2B5EF4-FFF2-40B4-BE49-F238E27FC236}">
                <a16:creationId xmlns:a16="http://schemas.microsoft.com/office/drawing/2014/main" id="{2966DBD3-312F-4D1F-934D-E51E46837BBE}"/>
              </a:ext>
            </a:extLst>
          </p:cNvPr>
          <p:cNvSpPr txBox="1"/>
          <p:nvPr/>
        </p:nvSpPr>
        <p:spPr>
          <a:xfrm>
            <a:off x="6155703" y="1545996"/>
            <a:ext cx="2375555" cy="1200329"/>
          </a:xfrm>
          <a:prstGeom prst="rect">
            <a:avLst/>
          </a:prstGeom>
          <a:solidFill>
            <a:srgbClr val="FFFF00"/>
          </a:solidFill>
        </p:spPr>
        <p:txBody>
          <a:bodyPr wrap="square" rtlCol="0">
            <a:spAutoFit/>
          </a:bodyPr>
          <a:lstStyle/>
          <a:p>
            <a:r>
              <a:rPr lang="en-US" dirty="0"/>
              <a:t>Note the spread for BBB- should be representative of Project Finance</a:t>
            </a:r>
          </a:p>
        </p:txBody>
      </p:sp>
      <p:cxnSp>
        <p:nvCxnSpPr>
          <p:cNvPr id="12" name="Straight Arrow Connector 11">
            <a:extLst>
              <a:ext uri="{FF2B5EF4-FFF2-40B4-BE49-F238E27FC236}">
                <a16:creationId xmlns:a16="http://schemas.microsoft.com/office/drawing/2014/main" id="{5032A4C3-B64A-404C-B635-A85FE347DD08}"/>
              </a:ext>
            </a:extLst>
          </p:cNvPr>
          <p:cNvCxnSpPr/>
          <p:nvPr/>
        </p:nvCxnSpPr>
        <p:spPr>
          <a:xfrm>
            <a:off x="7409468" y="2746325"/>
            <a:ext cx="876693" cy="1410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CF3D634-C0B7-467B-A839-E7C508ED966F}"/>
              </a:ext>
            </a:extLst>
          </p:cNvPr>
          <p:cNvSpPr txBox="1"/>
          <p:nvPr/>
        </p:nvSpPr>
        <p:spPr>
          <a:xfrm>
            <a:off x="1688969" y="1406165"/>
            <a:ext cx="2375555" cy="923330"/>
          </a:xfrm>
          <a:prstGeom prst="rect">
            <a:avLst/>
          </a:prstGeom>
          <a:solidFill>
            <a:srgbClr val="FFFF00"/>
          </a:solidFill>
        </p:spPr>
        <p:txBody>
          <a:bodyPr wrap="square" rtlCol="0">
            <a:spAutoFit/>
          </a:bodyPr>
          <a:lstStyle/>
          <a:p>
            <a:r>
              <a:rPr lang="en-US" dirty="0"/>
              <a:t>BBB and other spreads were very low prior to 2008 Crisis</a:t>
            </a:r>
          </a:p>
        </p:txBody>
      </p:sp>
      <p:cxnSp>
        <p:nvCxnSpPr>
          <p:cNvPr id="15" name="Straight Arrow Connector 14">
            <a:extLst>
              <a:ext uri="{FF2B5EF4-FFF2-40B4-BE49-F238E27FC236}">
                <a16:creationId xmlns:a16="http://schemas.microsoft.com/office/drawing/2014/main" id="{8C213051-D0E8-4E1C-9462-9F6603A5964C}"/>
              </a:ext>
            </a:extLst>
          </p:cNvPr>
          <p:cNvCxnSpPr/>
          <p:nvPr/>
        </p:nvCxnSpPr>
        <p:spPr>
          <a:xfrm>
            <a:off x="3516198" y="2329495"/>
            <a:ext cx="848412" cy="19597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992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a:t>History versus Contracts and Consultant Reports: Project Finance versus Corporate Finance</a:t>
            </a:r>
          </a:p>
        </p:txBody>
      </p:sp>
      <p:sp>
        <p:nvSpPr>
          <p:cNvPr id="7" name="Text Placeholder 6"/>
          <p:cNvSpPr>
            <a:spLocks noGrp="1"/>
          </p:cNvSpPr>
          <p:nvPr>
            <p:ph type="body" idx="1"/>
          </p:nvPr>
        </p:nvSpPr>
        <p:spPr/>
        <p:txBody>
          <a:bodyPr/>
          <a:lstStyle/>
          <a:p>
            <a:pPr algn="ctr"/>
            <a:r>
              <a:rPr lang="en-US" dirty="0"/>
              <a:t>Corporate Finance</a:t>
            </a:r>
          </a:p>
        </p:txBody>
      </p:sp>
      <p:sp>
        <p:nvSpPr>
          <p:cNvPr id="8" name="Content Placeholder 7"/>
          <p:cNvSpPr>
            <a:spLocks noGrp="1"/>
          </p:cNvSpPr>
          <p:nvPr>
            <p:ph sz="half" idx="2"/>
          </p:nvPr>
        </p:nvSpPr>
        <p:spPr/>
        <p:txBody>
          <a:bodyPr>
            <a:normAutofit/>
          </a:bodyPr>
          <a:lstStyle/>
          <a:p>
            <a:pPr latinLnBrk="0" hangingPunct="0"/>
            <a:r>
              <a:rPr lang="en-US" dirty="0">
                <a:latin typeface="Times New Roman" panose="02020603050405020304" pitchFamily="18" charset="0"/>
                <a:cs typeface="Times New Roman" panose="02020603050405020304" pitchFamily="18" charset="0"/>
              </a:rPr>
              <a:t>Analysis is founded on history and evaluation of how companies will evolve relative to the past.</a:t>
            </a:r>
          </a:p>
          <a:p>
            <a:pPr latinLnBrk="0" hangingPunct="0"/>
            <a:r>
              <a:rPr lang="en-US" dirty="0">
                <a:latin typeface="Times New Roman" panose="02020603050405020304" pitchFamily="18" charset="0"/>
                <a:cs typeface="Times New Roman" panose="02020603050405020304" pitchFamily="18" charset="0"/>
              </a:rPr>
              <a:t>Financing is important but not necessarily the primary part of the valuation.</a:t>
            </a:r>
          </a:p>
          <a:p>
            <a:pPr latinLnBrk="0" hangingPunct="0"/>
            <a:r>
              <a:rPr lang="en-US" dirty="0">
                <a:latin typeface="Times New Roman" panose="02020603050405020304" pitchFamily="18" charset="0"/>
                <a:cs typeface="Times New Roman" panose="02020603050405020304" pitchFamily="18" charset="0"/>
              </a:rPr>
              <a:t>Successful companies expected to continue growing.</a:t>
            </a:r>
          </a:p>
          <a:p>
            <a:pPr latinLnBrk="0" hangingPunct="0"/>
            <a:r>
              <a:rPr lang="en-US" dirty="0">
                <a:latin typeface="Times New Roman" panose="02020603050405020304" pitchFamily="18" charset="0"/>
                <a:cs typeface="Times New Roman" panose="02020603050405020304" pitchFamily="18" charset="0"/>
              </a:rPr>
              <a:t>Focus on earnings, P/E ratios, EV/EBITDA ratios and Debt/EBITDA.</a:t>
            </a:r>
          </a:p>
        </p:txBody>
      </p:sp>
      <p:sp>
        <p:nvSpPr>
          <p:cNvPr id="9" name="Text Placeholder 8"/>
          <p:cNvSpPr>
            <a:spLocks noGrp="1"/>
          </p:cNvSpPr>
          <p:nvPr>
            <p:ph type="body" sz="quarter" idx="3"/>
          </p:nvPr>
        </p:nvSpPr>
        <p:spPr/>
        <p:txBody>
          <a:bodyPr/>
          <a:lstStyle/>
          <a:p>
            <a:pPr algn="ctr"/>
            <a:r>
              <a:rPr lang="en-US" dirty="0"/>
              <a:t>Project Finance</a:t>
            </a:r>
          </a:p>
        </p:txBody>
      </p:sp>
      <p:sp>
        <p:nvSpPr>
          <p:cNvPr id="10" name="Content Placeholder 9"/>
          <p:cNvSpPr>
            <a:spLocks noGrp="1"/>
          </p:cNvSpPr>
          <p:nvPr>
            <p:ph sz="quarter" idx="4"/>
          </p:nvPr>
        </p:nvSpPr>
        <p:spPr/>
        <p:txBody>
          <a:bodyPr>
            <a:normAutofit/>
          </a:bodyPr>
          <a:lstStyle/>
          <a:p>
            <a:pPr latinLnBrk="0" hangingPunct="0"/>
            <a:r>
              <a:rPr lang="en-US" dirty="0">
                <a:latin typeface="Times New Roman" panose="02020603050405020304" pitchFamily="18" charset="0"/>
                <a:cs typeface="Times New Roman" panose="02020603050405020304" pitchFamily="18" charset="0"/>
              </a:rPr>
              <a:t>Since there is no history a series of consulting and engineering studies must be evaluated.</a:t>
            </a:r>
          </a:p>
          <a:p>
            <a:pPr latinLnBrk="0" hangingPunct="0"/>
            <a:r>
              <a:rPr lang="en-US" dirty="0">
                <a:latin typeface="Times New Roman" panose="02020603050405020304" pitchFamily="18" charset="0"/>
                <a:cs typeface="Times New Roman" panose="02020603050405020304" pitchFamily="18" charset="0"/>
              </a:rPr>
              <a:t>The bank assesses whether the project works (engineering report). Without financing, no project.</a:t>
            </a:r>
          </a:p>
          <a:p>
            <a:pPr latinLnBrk="0" hangingPunct="0"/>
            <a:r>
              <a:rPr lang="en-US" dirty="0">
                <a:latin typeface="Times New Roman" panose="02020603050405020304" pitchFamily="18" charset="0"/>
                <a:cs typeface="Times New Roman" panose="02020603050405020304" pitchFamily="18" charset="0"/>
              </a:rPr>
              <a:t>Successful projects will pay of all debt from cash flow and cease to operate.</a:t>
            </a:r>
          </a:p>
          <a:p>
            <a:pPr latinLnBrk="0" hangingPunct="0"/>
            <a:r>
              <a:rPr lang="en-US" dirty="0">
                <a:latin typeface="Times New Roman" panose="02020603050405020304" pitchFamily="18" charset="0"/>
                <a:cs typeface="Times New Roman" panose="02020603050405020304" pitchFamily="18" charset="0"/>
              </a:rPr>
              <a:t>Focus on cash flow. Equity IRR and DSCR.</a:t>
            </a:r>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16</a:t>
            </a:fld>
            <a:endParaRPr lang="ko-KR" altLang="en-US" dirty="0"/>
          </a:p>
        </p:txBody>
      </p:sp>
    </p:spTree>
    <p:extLst>
      <p:ext uri="{BB962C8B-B14F-4D97-AF65-F5344CB8AC3E}">
        <p14:creationId xmlns:p14="http://schemas.microsoft.com/office/powerpoint/2010/main" val="24852069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364AD6B-082B-405D-95A7-84ADAE209E12}"/>
              </a:ext>
            </a:extLst>
          </p:cNvPr>
          <p:cNvPicPr>
            <a:picLocks noGrp="1" noChangeAspect="1"/>
          </p:cNvPicPr>
          <p:nvPr>
            <p:ph idx="1"/>
          </p:nvPr>
        </p:nvPicPr>
        <p:blipFill>
          <a:blip r:embed="rId2"/>
          <a:stretch>
            <a:fillRect/>
          </a:stretch>
        </p:blipFill>
        <p:spPr>
          <a:xfrm>
            <a:off x="1307516" y="1102823"/>
            <a:ext cx="6751216" cy="4913312"/>
          </a:xfrm>
          <a:prstGeom prst="rect">
            <a:avLst/>
          </a:prstGeom>
        </p:spPr>
      </p:pic>
      <p:sp>
        <p:nvSpPr>
          <p:cNvPr id="3" name="Title 2">
            <a:extLst>
              <a:ext uri="{FF2B5EF4-FFF2-40B4-BE49-F238E27FC236}">
                <a16:creationId xmlns:a16="http://schemas.microsoft.com/office/drawing/2014/main" id="{E07E84FC-EF9F-430B-9DA8-6F530028331D}"/>
              </a:ext>
            </a:extLst>
          </p:cNvPr>
          <p:cNvSpPr>
            <a:spLocks noGrp="1"/>
          </p:cNvSpPr>
          <p:nvPr>
            <p:ph type="title"/>
          </p:nvPr>
        </p:nvSpPr>
        <p:spPr/>
        <p:txBody>
          <a:bodyPr>
            <a:normAutofit fontScale="90000"/>
          </a:bodyPr>
          <a:lstStyle/>
          <a:p>
            <a:r>
              <a:rPr lang="en-US" dirty="0"/>
              <a:t>Probability of Default for BBB and Other Ratings</a:t>
            </a:r>
          </a:p>
        </p:txBody>
      </p:sp>
      <p:sp>
        <p:nvSpPr>
          <p:cNvPr id="6" name="TextBox 5">
            <a:extLst>
              <a:ext uri="{FF2B5EF4-FFF2-40B4-BE49-F238E27FC236}">
                <a16:creationId xmlns:a16="http://schemas.microsoft.com/office/drawing/2014/main" id="{D88B2932-52AA-4AB3-9C6A-04DA0900E060}"/>
              </a:ext>
            </a:extLst>
          </p:cNvPr>
          <p:cNvSpPr txBox="1"/>
          <p:nvPr/>
        </p:nvSpPr>
        <p:spPr>
          <a:xfrm>
            <a:off x="8173039" y="3629320"/>
            <a:ext cx="829559" cy="369332"/>
          </a:xfrm>
          <a:prstGeom prst="rect">
            <a:avLst/>
          </a:prstGeom>
          <a:noFill/>
        </p:spPr>
        <p:txBody>
          <a:bodyPr wrap="square" rtlCol="0">
            <a:spAutoFit/>
          </a:bodyPr>
          <a:lstStyle/>
          <a:p>
            <a:r>
              <a:rPr lang="en-US" dirty="0"/>
              <a:t>BBB-</a:t>
            </a:r>
          </a:p>
        </p:txBody>
      </p:sp>
      <p:cxnSp>
        <p:nvCxnSpPr>
          <p:cNvPr id="8" name="Straight Arrow Connector 7">
            <a:extLst>
              <a:ext uri="{FF2B5EF4-FFF2-40B4-BE49-F238E27FC236}">
                <a16:creationId xmlns:a16="http://schemas.microsoft.com/office/drawing/2014/main" id="{9B1BCB27-96BB-4769-AF19-E6E25E229AF9}"/>
              </a:ext>
            </a:extLst>
          </p:cNvPr>
          <p:cNvCxnSpPr/>
          <p:nvPr/>
        </p:nvCxnSpPr>
        <p:spPr>
          <a:xfrm flipH="1">
            <a:off x="7747648" y="4165279"/>
            <a:ext cx="622169" cy="9992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83209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80351" y="993679"/>
            <a:ext cx="7812706" cy="1903520"/>
          </a:xfrm>
        </p:spPr>
        <p:txBody>
          <a:bodyPr>
            <a:normAutofit fontScale="85000" lnSpcReduction="20000"/>
          </a:bodyPr>
          <a:lstStyle/>
          <a:p>
            <a:r>
              <a:rPr lang="en-US" dirty="0"/>
              <a:t>You can use the credit spreads along with the PD tables from S&amp;P to evaluate the IRR earned on different ratings.  There are two scenarios: one where there is no default and another where the default history by tenure are attributed a loss given default.  The first scenario assumes equal debt service. </a:t>
            </a:r>
          </a:p>
          <a:p>
            <a:endParaRPr lang="en-US" dirty="0"/>
          </a:p>
        </p:txBody>
      </p:sp>
      <p:sp>
        <p:nvSpPr>
          <p:cNvPr id="2" name="Title 1"/>
          <p:cNvSpPr>
            <a:spLocks noGrp="1"/>
          </p:cNvSpPr>
          <p:nvPr>
            <p:ph type="title"/>
          </p:nvPr>
        </p:nvSpPr>
        <p:spPr/>
        <p:txBody>
          <a:bodyPr/>
          <a:lstStyle/>
          <a:p>
            <a:r>
              <a:rPr lang="en-US" dirty="0"/>
              <a:t>Credit Spreads, PD, LGD and RORAC</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161</a:t>
            </a:fld>
            <a:endParaRPr lang="en-US" dirty="0"/>
          </a:p>
        </p:txBody>
      </p:sp>
      <p:pic>
        <p:nvPicPr>
          <p:cNvPr id="6" name="Picture 5">
            <a:extLst>
              <a:ext uri="{FF2B5EF4-FFF2-40B4-BE49-F238E27FC236}">
                <a16:creationId xmlns:a16="http://schemas.microsoft.com/office/drawing/2014/main" id="{0DD59783-ED4C-4EF6-9D12-484824551CBB}"/>
              </a:ext>
            </a:extLst>
          </p:cNvPr>
          <p:cNvPicPr>
            <a:picLocks noChangeAspect="1"/>
          </p:cNvPicPr>
          <p:nvPr/>
        </p:nvPicPr>
        <p:blipFill>
          <a:blip r:embed="rId2"/>
          <a:stretch>
            <a:fillRect/>
          </a:stretch>
        </p:blipFill>
        <p:spPr>
          <a:xfrm>
            <a:off x="129029" y="3001817"/>
            <a:ext cx="8515350" cy="3100606"/>
          </a:xfrm>
          <a:prstGeom prst="rect">
            <a:avLst/>
          </a:prstGeom>
        </p:spPr>
      </p:pic>
      <p:cxnSp>
        <p:nvCxnSpPr>
          <p:cNvPr id="8" name="Straight Arrow Connector 7">
            <a:extLst>
              <a:ext uri="{FF2B5EF4-FFF2-40B4-BE49-F238E27FC236}">
                <a16:creationId xmlns:a16="http://schemas.microsoft.com/office/drawing/2014/main" id="{62D1D910-5A2F-41BD-969A-D4E844DA7F83}"/>
              </a:ext>
            </a:extLst>
          </p:cNvPr>
          <p:cNvCxnSpPr/>
          <p:nvPr/>
        </p:nvCxnSpPr>
        <p:spPr>
          <a:xfrm>
            <a:off x="5165889" y="3318235"/>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099B1F5-E3E3-4887-A8D2-235D6A5F86EF}"/>
              </a:ext>
            </a:extLst>
          </p:cNvPr>
          <p:cNvCxnSpPr>
            <a:cxnSpLocks/>
          </p:cNvCxnSpPr>
          <p:nvPr/>
        </p:nvCxnSpPr>
        <p:spPr>
          <a:xfrm flipH="1">
            <a:off x="1234911" y="3176833"/>
            <a:ext cx="4751109" cy="26866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BA89D45-461D-4982-894B-BCE8290BD2C8}"/>
              </a:ext>
            </a:extLst>
          </p:cNvPr>
          <p:cNvSpPr txBox="1"/>
          <p:nvPr/>
        </p:nvSpPr>
        <p:spPr>
          <a:xfrm>
            <a:off x="5986020" y="2809188"/>
            <a:ext cx="2828041" cy="669303"/>
          </a:xfrm>
          <a:prstGeom prst="rect">
            <a:avLst/>
          </a:prstGeom>
          <a:solidFill>
            <a:srgbClr val="FFFF00"/>
          </a:solidFill>
        </p:spPr>
        <p:txBody>
          <a:bodyPr wrap="square" rtlCol="0">
            <a:spAutoFit/>
          </a:bodyPr>
          <a:lstStyle/>
          <a:p>
            <a:r>
              <a:rPr lang="en-US" dirty="0"/>
              <a:t>After adjusting for risk, IRR is much higher for B Spread</a:t>
            </a:r>
          </a:p>
        </p:txBody>
      </p:sp>
    </p:spTree>
    <p:extLst>
      <p:ext uri="{BB962C8B-B14F-4D97-AF65-F5344CB8AC3E}">
        <p14:creationId xmlns:p14="http://schemas.microsoft.com/office/powerpoint/2010/main" val="365453530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80351" y="993679"/>
            <a:ext cx="7812706" cy="1903520"/>
          </a:xfrm>
        </p:spPr>
        <p:txBody>
          <a:bodyPr>
            <a:normAutofit fontScale="85000" lnSpcReduction="10000"/>
          </a:bodyPr>
          <a:lstStyle/>
          <a:p>
            <a:r>
              <a:rPr lang="en-US" dirty="0"/>
              <a:t>In this case, the AA rated spreads from the database are combined with the default probabilities to evaluate the risk adjusted IRR from the lower credit spreads. The risk adjusted IRR now is much smaller than the higher credit spreads.</a:t>
            </a:r>
          </a:p>
        </p:txBody>
      </p:sp>
      <p:sp>
        <p:nvSpPr>
          <p:cNvPr id="2" name="Title 1"/>
          <p:cNvSpPr>
            <a:spLocks noGrp="1"/>
          </p:cNvSpPr>
          <p:nvPr>
            <p:ph type="title"/>
          </p:nvPr>
        </p:nvSpPr>
        <p:spPr/>
        <p:txBody>
          <a:bodyPr>
            <a:normAutofit/>
          </a:bodyPr>
          <a:lstStyle/>
          <a:p>
            <a:r>
              <a:rPr lang="en-US" dirty="0"/>
              <a:t>Credit Spreads with AA Rated Bonds</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162</a:t>
            </a:fld>
            <a:endParaRPr lang="en-US" dirty="0"/>
          </a:p>
        </p:txBody>
      </p:sp>
      <p:cxnSp>
        <p:nvCxnSpPr>
          <p:cNvPr id="8" name="Straight Arrow Connector 7">
            <a:extLst>
              <a:ext uri="{FF2B5EF4-FFF2-40B4-BE49-F238E27FC236}">
                <a16:creationId xmlns:a16="http://schemas.microsoft.com/office/drawing/2014/main" id="{62D1D910-5A2F-41BD-969A-D4E844DA7F83}"/>
              </a:ext>
            </a:extLst>
          </p:cNvPr>
          <p:cNvCxnSpPr/>
          <p:nvPr/>
        </p:nvCxnSpPr>
        <p:spPr>
          <a:xfrm>
            <a:off x="5165889" y="3318235"/>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A5854E5-9F84-4E76-BA9E-429ABA312524}"/>
              </a:ext>
            </a:extLst>
          </p:cNvPr>
          <p:cNvPicPr>
            <a:picLocks noChangeAspect="1"/>
          </p:cNvPicPr>
          <p:nvPr/>
        </p:nvPicPr>
        <p:blipFill>
          <a:blip r:embed="rId2"/>
          <a:stretch>
            <a:fillRect/>
          </a:stretch>
        </p:blipFill>
        <p:spPr>
          <a:xfrm>
            <a:off x="233988" y="2897199"/>
            <a:ext cx="8663649" cy="3172032"/>
          </a:xfrm>
          <a:prstGeom prst="rect">
            <a:avLst/>
          </a:prstGeom>
        </p:spPr>
      </p:pic>
    </p:spTree>
    <p:extLst>
      <p:ext uri="{BB962C8B-B14F-4D97-AF65-F5344CB8AC3E}">
        <p14:creationId xmlns:p14="http://schemas.microsoft.com/office/powerpoint/2010/main" val="85701618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80351" y="993679"/>
            <a:ext cx="7812706" cy="1903520"/>
          </a:xfrm>
        </p:spPr>
        <p:txBody>
          <a:bodyPr>
            <a:normAutofit fontScale="85000" lnSpcReduction="10000"/>
          </a:bodyPr>
          <a:lstStyle/>
          <a:p>
            <a:r>
              <a:rPr lang="en-US" dirty="0"/>
              <a:t>In this case, the BBB rated spreads from the interest rate database are combined with the S&amp;P default probabilities to evaluate the lender risk adjusted IRR from the lower credit spreads. The risk adjusted IRR now is much smaller than the higher credit spreads.</a:t>
            </a:r>
          </a:p>
        </p:txBody>
      </p:sp>
      <p:sp>
        <p:nvSpPr>
          <p:cNvPr id="2" name="Title 1"/>
          <p:cNvSpPr>
            <a:spLocks noGrp="1"/>
          </p:cNvSpPr>
          <p:nvPr>
            <p:ph type="title"/>
          </p:nvPr>
        </p:nvSpPr>
        <p:spPr/>
        <p:txBody>
          <a:bodyPr>
            <a:normAutofit fontScale="90000"/>
          </a:bodyPr>
          <a:lstStyle/>
          <a:p>
            <a:r>
              <a:rPr lang="en-US" dirty="0"/>
              <a:t>Credit Spreads with BBB Rated Bonds which are Proxy for Project Finance</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163</a:t>
            </a:fld>
            <a:endParaRPr lang="en-US" dirty="0"/>
          </a:p>
        </p:txBody>
      </p:sp>
      <p:cxnSp>
        <p:nvCxnSpPr>
          <p:cNvPr id="8" name="Straight Arrow Connector 7">
            <a:extLst>
              <a:ext uri="{FF2B5EF4-FFF2-40B4-BE49-F238E27FC236}">
                <a16:creationId xmlns:a16="http://schemas.microsoft.com/office/drawing/2014/main" id="{62D1D910-5A2F-41BD-969A-D4E844DA7F83}"/>
              </a:ext>
            </a:extLst>
          </p:cNvPr>
          <p:cNvCxnSpPr/>
          <p:nvPr/>
        </p:nvCxnSpPr>
        <p:spPr>
          <a:xfrm>
            <a:off x="5165889" y="3318235"/>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54EE926-3CED-4BBF-9659-8F08427B5587}"/>
              </a:ext>
            </a:extLst>
          </p:cNvPr>
          <p:cNvPicPr>
            <a:picLocks noChangeAspect="1"/>
          </p:cNvPicPr>
          <p:nvPr/>
        </p:nvPicPr>
        <p:blipFill>
          <a:blip r:embed="rId2"/>
          <a:stretch>
            <a:fillRect/>
          </a:stretch>
        </p:blipFill>
        <p:spPr>
          <a:xfrm>
            <a:off x="226244" y="2897199"/>
            <a:ext cx="8531258" cy="3095008"/>
          </a:xfrm>
          <a:prstGeom prst="rect">
            <a:avLst/>
          </a:prstGeom>
        </p:spPr>
      </p:pic>
    </p:spTree>
    <p:extLst>
      <p:ext uri="{BB962C8B-B14F-4D97-AF65-F5344CB8AC3E}">
        <p14:creationId xmlns:p14="http://schemas.microsoft.com/office/powerpoint/2010/main" val="42264665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fontScale="85000" lnSpcReduction="20000"/>
          </a:bodyPr>
          <a:lstStyle/>
          <a:p>
            <a:pPr>
              <a:lnSpc>
                <a:spcPct val="90000"/>
              </a:lnSpc>
            </a:pPr>
            <a:r>
              <a:rPr lang="en-US" altLang="en-US" dirty="0"/>
              <a:t>Project Financings are generally funded on a floating-rate basis due to the necessity for:</a:t>
            </a:r>
          </a:p>
          <a:p>
            <a:pPr lvl="1">
              <a:lnSpc>
                <a:spcPct val="90000"/>
              </a:lnSpc>
            </a:pPr>
            <a:r>
              <a:rPr lang="en-US" altLang="en-US" dirty="0"/>
              <a:t>Flexibility in the timing of draw downs </a:t>
            </a:r>
          </a:p>
          <a:p>
            <a:pPr lvl="1">
              <a:lnSpc>
                <a:spcPct val="90000"/>
              </a:lnSpc>
            </a:pPr>
            <a:r>
              <a:rPr lang="en-US" altLang="en-US" dirty="0"/>
              <a:t>Flexibility in early repayment.  </a:t>
            </a:r>
          </a:p>
          <a:p>
            <a:pPr>
              <a:lnSpc>
                <a:spcPct val="90000"/>
              </a:lnSpc>
            </a:pPr>
            <a:r>
              <a:rPr lang="en-US" altLang="en-US" dirty="0"/>
              <a:t>Floating rates computed as the LIBOR average for the prior six months.</a:t>
            </a:r>
          </a:p>
          <a:p>
            <a:pPr>
              <a:lnSpc>
                <a:spcPct val="90000"/>
              </a:lnSpc>
            </a:pPr>
            <a:r>
              <a:rPr lang="en-US" altLang="en-US" dirty="0"/>
              <a:t>86% of Project Finance Loans are floating rate.</a:t>
            </a:r>
          </a:p>
          <a:p>
            <a:pPr>
              <a:lnSpc>
                <a:spcPct val="90000"/>
              </a:lnSpc>
            </a:pPr>
            <a:r>
              <a:rPr lang="en-US" altLang="en-US" dirty="0"/>
              <a:t>But the floating rate loans can be fixed with interest rate swaps.</a:t>
            </a:r>
          </a:p>
          <a:p>
            <a:pPr>
              <a:lnSpc>
                <a:spcPct val="90000"/>
              </a:lnSpc>
            </a:pPr>
            <a:r>
              <a:rPr lang="en-US" altLang="en-US" dirty="0"/>
              <a:t>Because of flexibility in take downs and repayments, there would be significant interest rate risk with fixed rate transactions.</a:t>
            </a:r>
          </a:p>
          <a:p>
            <a:pPr lvl="1">
              <a:lnSpc>
                <a:spcPct val="90000"/>
              </a:lnSpc>
            </a:pPr>
            <a:r>
              <a:rPr lang="en-US" altLang="en-US" dirty="0"/>
              <a:t>Extension risk</a:t>
            </a:r>
          </a:p>
          <a:p>
            <a:pPr lvl="1">
              <a:lnSpc>
                <a:spcPct val="90000"/>
              </a:lnSpc>
            </a:pPr>
            <a:r>
              <a:rPr lang="en-US" altLang="en-US" dirty="0"/>
              <a:t>Contraction risk</a:t>
            </a:r>
          </a:p>
        </p:txBody>
      </p:sp>
      <p:sp>
        <p:nvSpPr>
          <p:cNvPr id="34818" name="Rectangle 2"/>
          <p:cNvSpPr>
            <a:spLocks noGrp="1" noChangeArrowheads="1"/>
          </p:cNvSpPr>
          <p:nvPr>
            <p:ph type="title"/>
          </p:nvPr>
        </p:nvSpPr>
        <p:spPr/>
        <p:txBody>
          <a:bodyPr/>
          <a:lstStyle/>
          <a:p>
            <a:r>
              <a:rPr lang="en-US" altLang="en-US" dirty="0"/>
              <a:t>Use of Floating Rate Debt</a:t>
            </a:r>
          </a:p>
        </p:txBody>
      </p:sp>
    </p:spTree>
    <p:extLst>
      <p:ext uri="{BB962C8B-B14F-4D97-AF65-F5344CB8AC3E}">
        <p14:creationId xmlns:p14="http://schemas.microsoft.com/office/powerpoint/2010/main" val="268244082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p:txBody>
          <a:bodyPr>
            <a:normAutofit fontScale="92500" lnSpcReduction="10000"/>
          </a:bodyPr>
          <a:lstStyle/>
          <a:p>
            <a:pPr marL="290513" indent="-290513">
              <a:lnSpc>
                <a:spcPct val="90000"/>
              </a:lnSpc>
            </a:pPr>
            <a:r>
              <a:rPr lang="en-US" altLang="en-US" sz="2400" dirty="0"/>
              <a:t>Bank financing in project finance generally uses floating interest rates rather than fixed rates (e.g. LIBOR plus 150-200 basis points).</a:t>
            </a:r>
          </a:p>
          <a:p>
            <a:pPr marL="290513" indent="-290513">
              <a:lnSpc>
                <a:spcPct val="90000"/>
              </a:lnSpc>
            </a:pPr>
            <a:r>
              <a:rPr lang="en-US" altLang="en-US" sz="2400" dirty="0"/>
              <a:t>Because floating rate financing can create risks particularly in projects with tight debt service cover such as PFI, projects often use interest rate swaps to convert floating rates to fixed rates.</a:t>
            </a:r>
          </a:p>
          <a:p>
            <a:pPr marL="290513" indent="-290513">
              <a:lnSpc>
                <a:spcPct val="90000"/>
              </a:lnSpc>
            </a:pPr>
            <a:r>
              <a:rPr lang="en-US" altLang="en-US" sz="2400" dirty="0"/>
              <a:t>Swaps that convert floating rate to fixed rate debt involve:</a:t>
            </a:r>
          </a:p>
          <a:p>
            <a:pPr marL="798513" lvl="1" indent="-231775">
              <a:lnSpc>
                <a:spcPct val="90000"/>
              </a:lnSpc>
            </a:pPr>
            <a:r>
              <a:rPr lang="en-US" altLang="en-US" sz="2000" dirty="0"/>
              <a:t>Establishing a notional amount that corresponds to the face amount of the loan;</a:t>
            </a:r>
          </a:p>
          <a:p>
            <a:pPr marL="798513" lvl="1" indent="-231775">
              <a:lnSpc>
                <a:spcPct val="90000"/>
              </a:lnSpc>
            </a:pPr>
            <a:r>
              <a:rPr lang="en-US" altLang="en-US" sz="2000" dirty="0"/>
              <a:t>Paying interest on the floating rate loans;</a:t>
            </a:r>
          </a:p>
          <a:p>
            <a:pPr marL="798513" lvl="1" indent="-231775">
              <a:lnSpc>
                <a:spcPct val="90000"/>
              </a:lnSpc>
            </a:pPr>
            <a:r>
              <a:rPr lang="en-US" altLang="en-US" sz="2000" dirty="0"/>
              <a:t>Receiving settlements on the swap if the floating interest rate rises so that the effective interest rate is fixed;</a:t>
            </a:r>
          </a:p>
          <a:p>
            <a:pPr marL="798513" lvl="1" indent="-231775">
              <a:lnSpc>
                <a:spcPct val="90000"/>
              </a:lnSpc>
            </a:pPr>
            <a:r>
              <a:rPr lang="en-US" altLang="en-US" sz="2000" dirty="0"/>
              <a:t>Paying settlements on the swap if the floating interest rate declines so that the effective interest rate is fixed.</a:t>
            </a:r>
          </a:p>
          <a:p>
            <a:pPr marL="798513" lvl="1" indent="-231775">
              <a:lnSpc>
                <a:spcPct val="90000"/>
              </a:lnSpc>
            </a:pPr>
            <a:r>
              <a:rPr lang="en-US" altLang="en-US" sz="2000" dirty="0"/>
              <a:t>The net value of the swap is generally zero when the swap is established.</a:t>
            </a:r>
          </a:p>
        </p:txBody>
      </p:sp>
      <p:sp>
        <p:nvSpPr>
          <p:cNvPr id="167938" name="Rectangle 2"/>
          <p:cNvSpPr>
            <a:spLocks noGrp="1" noChangeArrowheads="1"/>
          </p:cNvSpPr>
          <p:nvPr>
            <p:ph type="title"/>
          </p:nvPr>
        </p:nvSpPr>
        <p:spPr/>
        <p:txBody>
          <a:bodyPr>
            <a:normAutofit/>
          </a:bodyPr>
          <a:lstStyle/>
          <a:p>
            <a:r>
              <a:rPr lang="en-US" altLang="en-US" dirty="0"/>
              <a:t>Swap Settlements</a:t>
            </a:r>
          </a:p>
        </p:txBody>
      </p:sp>
    </p:spTree>
    <p:extLst>
      <p:ext uri="{BB962C8B-B14F-4D97-AF65-F5344CB8AC3E}">
        <p14:creationId xmlns:p14="http://schemas.microsoft.com/office/powerpoint/2010/main" val="354424829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Premium for fixing rates is very expensive because of expected inflation.</a:t>
            </a:r>
          </a:p>
          <a:p>
            <a:endParaRPr lang="en-US" dirty="0"/>
          </a:p>
        </p:txBody>
      </p:sp>
      <p:sp>
        <p:nvSpPr>
          <p:cNvPr id="2" name="Title 1"/>
          <p:cNvSpPr>
            <a:spLocks noGrp="1"/>
          </p:cNvSpPr>
          <p:nvPr>
            <p:ph type="title"/>
          </p:nvPr>
        </p:nvSpPr>
        <p:spPr/>
        <p:txBody>
          <a:bodyPr/>
          <a:lstStyle/>
          <a:p>
            <a:r>
              <a:rPr lang="en-US" dirty="0"/>
              <a:t>Floating versus Fixed Rate Debt</a:t>
            </a:r>
          </a:p>
        </p:txBody>
      </p:sp>
      <p:pic>
        <p:nvPicPr>
          <p:cNvPr id="4" name="Picture 3"/>
          <p:cNvPicPr>
            <a:picLocks noChangeAspect="1"/>
          </p:cNvPicPr>
          <p:nvPr/>
        </p:nvPicPr>
        <p:blipFill>
          <a:blip r:embed="rId2"/>
          <a:stretch>
            <a:fillRect/>
          </a:stretch>
        </p:blipFill>
        <p:spPr>
          <a:xfrm>
            <a:off x="1478579" y="2474021"/>
            <a:ext cx="6353408" cy="3910331"/>
          </a:xfrm>
          <a:prstGeom prst="rect">
            <a:avLst/>
          </a:prstGeom>
        </p:spPr>
      </p:pic>
    </p:spTree>
    <p:extLst>
      <p:ext uri="{BB962C8B-B14F-4D97-AF65-F5344CB8AC3E}">
        <p14:creationId xmlns:p14="http://schemas.microsoft.com/office/powerpoint/2010/main" val="228383177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lnSpcReduction="10000"/>
          </a:bodyPr>
          <a:lstStyle/>
          <a:p>
            <a:r>
              <a:rPr lang="en-US" altLang="en-US" dirty="0"/>
              <a:t>Pre-payments</a:t>
            </a:r>
          </a:p>
          <a:p>
            <a:pPr lvl="1"/>
            <a:r>
              <a:rPr lang="en-US" altLang="en-US" dirty="0"/>
              <a:t>If fixed interest rates are in the transaction and rates are high, the borrower wants pre-payment option and the lender does not.  There can be a set of defined pre-payment penalties.</a:t>
            </a:r>
          </a:p>
          <a:p>
            <a:pPr lvl="1"/>
            <a:r>
              <a:rPr lang="en-US" altLang="en-US" dirty="0"/>
              <a:t>Pre-payments can come from a “divorce” clause were the borrower pays back the loan instead of taking some action.</a:t>
            </a:r>
          </a:p>
          <a:p>
            <a:r>
              <a:rPr lang="en-US" altLang="en-US" dirty="0"/>
              <a:t>Maturity Extensions</a:t>
            </a:r>
          </a:p>
          <a:p>
            <a:pPr lvl="1"/>
            <a:r>
              <a:rPr lang="en-US" altLang="en-US" dirty="0"/>
              <a:t>If cannot meet the required maturity payments from cash flow, the loan agreement allow the maturity payments to be extended</a:t>
            </a:r>
          </a:p>
        </p:txBody>
      </p:sp>
      <p:sp>
        <p:nvSpPr>
          <p:cNvPr id="36866" name="Rectangle 2"/>
          <p:cNvSpPr>
            <a:spLocks noGrp="1" noChangeArrowheads="1"/>
          </p:cNvSpPr>
          <p:nvPr>
            <p:ph type="title"/>
          </p:nvPr>
        </p:nvSpPr>
        <p:spPr/>
        <p:txBody>
          <a:bodyPr>
            <a:normAutofit fontScale="90000"/>
          </a:bodyPr>
          <a:lstStyle/>
          <a:p>
            <a:r>
              <a:rPr lang="en-US" altLang="en-US" dirty="0"/>
              <a:t>Pre-payments Maturity Extensions from Fixed Rate Debt</a:t>
            </a:r>
          </a:p>
        </p:txBody>
      </p:sp>
    </p:spTree>
    <p:extLst>
      <p:ext uri="{BB962C8B-B14F-4D97-AF65-F5344CB8AC3E}">
        <p14:creationId xmlns:p14="http://schemas.microsoft.com/office/powerpoint/2010/main" val="214577688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normAutofit fontScale="92500" lnSpcReduction="20000"/>
          </a:bodyPr>
          <a:lstStyle/>
          <a:p>
            <a:r>
              <a:rPr lang="en-US" altLang="en-US" dirty="0"/>
              <a:t>Borrower Perspective</a:t>
            </a:r>
          </a:p>
          <a:p>
            <a:pPr lvl="1"/>
            <a:r>
              <a:rPr lang="en-US" altLang="en-US" dirty="0"/>
              <a:t>When interest rates decrease, if the loan is at a fixed rate, the borrower will want to re-finance but the lender will not want this.  Prepayments accelerate (people re-finance).</a:t>
            </a:r>
          </a:p>
          <a:p>
            <a:r>
              <a:rPr lang="en-US" altLang="en-US" dirty="0"/>
              <a:t>Lender Perspective</a:t>
            </a:r>
          </a:p>
          <a:p>
            <a:pPr lvl="1"/>
            <a:r>
              <a:rPr lang="en-US" altLang="en-US" dirty="0"/>
              <a:t>From the lenders perspective, the high interest rates are lost and the lender must issue loans at lower rates.  Form the borrowers perspective, the proceeds will be re-invested at a lower rate and that bonds will be more expensive.</a:t>
            </a:r>
          </a:p>
          <a:p>
            <a:r>
              <a:rPr lang="en-US" altLang="en-US" dirty="0"/>
              <a:t>The results are like selling a call option for debt holders -- the upside is limited but the downside is not limited.</a:t>
            </a:r>
          </a:p>
        </p:txBody>
      </p:sp>
      <p:sp>
        <p:nvSpPr>
          <p:cNvPr id="2" name="Title 1"/>
          <p:cNvSpPr>
            <a:spLocks noGrp="1"/>
          </p:cNvSpPr>
          <p:nvPr>
            <p:ph type="title"/>
          </p:nvPr>
        </p:nvSpPr>
        <p:spPr/>
        <p:txBody>
          <a:bodyPr>
            <a:normAutofit fontScale="90000"/>
          </a:bodyPr>
          <a:lstStyle/>
          <a:p>
            <a:r>
              <a:rPr lang="en-US" dirty="0"/>
              <a:t>Contraction Risk from Fixed Interest Rates (Declining Interest Rates)</a:t>
            </a:r>
          </a:p>
        </p:txBody>
      </p:sp>
    </p:spTree>
    <p:extLst>
      <p:ext uri="{BB962C8B-B14F-4D97-AF65-F5344CB8AC3E}">
        <p14:creationId xmlns:p14="http://schemas.microsoft.com/office/powerpoint/2010/main" val="39210845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00000000-0008-0000-0200-000002000000}"/>
              </a:ext>
            </a:extLst>
          </p:cNvPr>
          <p:cNvGraphicFramePr>
            <a:graphicFrameLocks noGrp="1"/>
          </p:cNvGraphicFramePr>
          <p:nvPr>
            <p:ph idx="1"/>
            <p:extLst/>
          </p:nvPr>
        </p:nvGraphicFramePr>
        <p:xfrm>
          <a:off x="628650" y="1263650"/>
          <a:ext cx="7902575" cy="491331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normAutofit fontScale="90000"/>
          </a:bodyPr>
          <a:lstStyle/>
          <a:p>
            <a:pPr algn="ctr"/>
            <a:r>
              <a:rPr lang="en-US" dirty="0"/>
              <a:t>Total Rate assuming BBB Spread with 10 year Swap Rate</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169</a:t>
            </a:fld>
            <a:endParaRPr lang="en-US" dirty="0"/>
          </a:p>
        </p:txBody>
      </p:sp>
      <p:sp>
        <p:nvSpPr>
          <p:cNvPr id="4" name="TextBox 3">
            <a:extLst>
              <a:ext uri="{FF2B5EF4-FFF2-40B4-BE49-F238E27FC236}">
                <a16:creationId xmlns:a16="http://schemas.microsoft.com/office/drawing/2014/main" id="{CA309BFC-888C-4963-9E86-8F373488DA1A}"/>
              </a:ext>
            </a:extLst>
          </p:cNvPr>
          <p:cNvSpPr txBox="1"/>
          <p:nvPr/>
        </p:nvSpPr>
        <p:spPr>
          <a:xfrm>
            <a:off x="1395663" y="2156059"/>
            <a:ext cx="2271562" cy="923330"/>
          </a:xfrm>
          <a:prstGeom prst="rect">
            <a:avLst/>
          </a:prstGeom>
          <a:solidFill>
            <a:srgbClr val="FFFF00"/>
          </a:solidFill>
        </p:spPr>
        <p:txBody>
          <a:bodyPr wrap="square" rtlCol="0">
            <a:spAutoFit/>
          </a:bodyPr>
          <a:lstStyle/>
          <a:p>
            <a:r>
              <a:rPr lang="en-US" dirty="0"/>
              <a:t>Note the low credit spread before the financial crisis</a:t>
            </a:r>
          </a:p>
        </p:txBody>
      </p:sp>
      <p:cxnSp>
        <p:nvCxnSpPr>
          <p:cNvPr id="7" name="Straight Arrow Connector 6">
            <a:extLst>
              <a:ext uri="{FF2B5EF4-FFF2-40B4-BE49-F238E27FC236}">
                <a16:creationId xmlns:a16="http://schemas.microsoft.com/office/drawing/2014/main" id="{4F8AA666-FBC0-42A3-9710-5B162F2A416E}"/>
              </a:ext>
            </a:extLst>
          </p:cNvPr>
          <p:cNvCxnSpPr/>
          <p:nvPr/>
        </p:nvCxnSpPr>
        <p:spPr>
          <a:xfrm>
            <a:off x="3022333" y="3137836"/>
            <a:ext cx="375385" cy="1886551"/>
          </a:xfrm>
          <a:prstGeom prst="straightConnector1">
            <a:avLst/>
          </a:prstGeom>
          <a:ln>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338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514600" y="1180502"/>
            <a:ext cx="6075900" cy="4954196"/>
          </a:xfrm>
          <a:prstGeom prst="rect">
            <a:avLst/>
          </a:prstGeom>
        </p:spPr>
      </p:pic>
      <p:sp>
        <p:nvSpPr>
          <p:cNvPr id="12" name="Title 11"/>
          <p:cNvSpPr>
            <a:spLocks noGrp="1"/>
          </p:cNvSpPr>
          <p:nvPr>
            <p:ph type="title"/>
          </p:nvPr>
        </p:nvSpPr>
        <p:spPr/>
        <p:txBody>
          <a:bodyPr>
            <a:normAutofit fontScale="90000"/>
          </a:bodyPr>
          <a:lstStyle/>
          <a:p>
            <a:pPr algn="ctr"/>
            <a:r>
              <a:rPr lang="en-US" dirty="0"/>
              <a:t>City is Like a Corporation/Project is Business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17</a:t>
            </a:fld>
            <a:endParaRPr lang="ko-KR" altLang="en-US" dirty="0"/>
          </a:p>
        </p:txBody>
      </p:sp>
      <p:sp>
        <p:nvSpPr>
          <p:cNvPr id="14" name="TextBox 13"/>
          <p:cNvSpPr txBox="1"/>
          <p:nvPr/>
        </p:nvSpPr>
        <p:spPr>
          <a:xfrm>
            <a:off x="152400" y="1828800"/>
            <a:ext cx="1752600" cy="646331"/>
          </a:xfrm>
          <a:prstGeom prst="rect">
            <a:avLst/>
          </a:prstGeom>
          <a:noFill/>
        </p:spPr>
        <p:txBody>
          <a:bodyPr wrap="square" rtlCol="0">
            <a:spAutoFit/>
          </a:bodyPr>
          <a:lstStyle/>
          <a:p>
            <a:r>
              <a:rPr lang="en-US"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26225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3E486E6C-D4A0-4D9D-81EC-2BE7FBA28E96}"/>
              </a:ext>
            </a:extLst>
          </p:cNvPr>
          <p:cNvSpPr>
            <a:spLocks noGrp="1" noChangeArrowheads="1"/>
          </p:cNvSpPr>
          <p:nvPr>
            <p:ph type="title"/>
          </p:nvPr>
        </p:nvSpPr>
        <p:spPr/>
        <p:txBody>
          <a:bodyPr>
            <a:normAutofit fontScale="90000"/>
          </a:bodyPr>
          <a:lstStyle/>
          <a:p>
            <a:r>
              <a:rPr lang="en-US" altLang="en-US" dirty="0"/>
              <a:t>Example of Pricing and Changing Credit Spreads</a:t>
            </a:r>
          </a:p>
        </p:txBody>
      </p:sp>
      <p:pic>
        <p:nvPicPr>
          <p:cNvPr id="73731" name="Picture 2">
            <a:extLst>
              <a:ext uri="{FF2B5EF4-FFF2-40B4-BE49-F238E27FC236}">
                <a16:creationId xmlns:a16="http://schemas.microsoft.com/office/drawing/2014/main" id="{23189FE9-7918-4597-A149-F20B81B6B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77804" y="1982804"/>
            <a:ext cx="7181946" cy="4023761"/>
          </a:xfrm>
          <a:noFill/>
        </p:spPr>
      </p:pic>
      <p:sp>
        <p:nvSpPr>
          <p:cNvPr id="2" name="TextBox 1">
            <a:extLst>
              <a:ext uri="{FF2B5EF4-FFF2-40B4-BE49-F238E27FC236}">
                <a16:creationId xmlns:a16="http://schemas.microsoft.com/office/drawing/2014/main" id="{FC6E0512-E3A3-4634-9667-098F4FAB7A9C}"/>
              </a:ext>
            </a:extLst>
          </p:cNvPr>
          <p:cNvSpPr txBox="1"/>
          <p:nvPr/>
        </p:nvSpPr>
        <p:spPr>
          <a:xfrm>
            <a:off x="4798243" y="970961"/>
            <a:ext cx="3902697" cy="1477328"/>
          </a:xfrm>
          <a:prstGeom prst="rect">
            <a:avLst/>
          </a:prstGeom>
          <a:solidFill>
            <a:srgbClr val="FFFF00"/>
          </a:solidFill>
        </p:spPr>
        <p:txBody>
          <a:bodyPr wrap="square" rtlCol="0">
            <a:spAutoFit/>
          </a:bodyPr>
          <a:lstStyle/>
          <a:p>
            <a:r>
              <a:rPr lang="en-US" dirty="0"/>
              <a:t>Step-up credit spreads encourage re-financing. To not assume re-financing in a base case or upside case in inconsistent with the whole idea of increasing rates.</a:t>
            </a:r>
          </a:p>
        </p:txBody>
      </p:sp>
    </p:spTree>
    <p:extLst>
      <p:ext uri="{BB962C8B-B14F-4D97-AF65-F5344CB8AC3E}">
        <p14:creationId xmlns:p14="http://schemas.microsoft.com/office/powerpoint/2010/main" val="310096702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Credit Enhancement: DSRA, MRA, Cash Flow Sweeps and Covenants</a:t>
            </a:r>
            <a:br>
              <a:rPr lang="en-US" dirty="0"/>
            </a:br>
            <a:endParaRPr lang="en-US" dirty="0"/>
          </a:p>
        </p:txBody>
      </p:sp>
    </p:spTree>
    <p:extLst>
      <p:ext uri="{BB962C8B-B14F-4D97-AF65-F5344CB8AC3E}">
        <p14:creationId xmlns:p14="http://schemas.microsoft.com/office/powerpoint/2010/main" val="54872066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normAutofit/>
          </a:bodyPr>
          <a:lstStyle/>
          <a:p>
            <a:pPr>
              <a:lnSpc>
                <a:spcPct val="90000"/>
              </a:lnSpc>
            </a:pPr>
            <a:r>
              <a:rPr lang="en-AU" altLang="en-US" sz="2400" dirty="0"/>
              <a:t>Cash flow capture (dividend lock-up, cash trap) covenants </a:t>
            </a:r>
          </a:p>
          <a:p>
            <a:pPr lvl="1">
              <a:lnSpc>
                <a:spcPct val="90000"/>
              </a:lnSpc>
            </a:pPr>
            <a:r>
              <a:rPr lang="en-AU" altLang="en-US" sz="2000" dirty="0"/>
              <a:t>Cause debt to be re-paid early or debt service reserves to be built-up if debt service coverage ratios are low. Bad time covenant.</a:t>
            </a:r>
          </a:p>
          <a:p>
            <a:pPr>
              <a:lnSpc>
                <a:spcPct val="90000"/>
              </a:lnSpc>
            </a:pPr>
            <a:r>
              <a:rPr lang="en-AU" altLang="en-US" sz="2400" dirty="0"/>
              <a:t>Cash flow sweep covenants </a:t>
            </a:r>
          </a:p>
          <a:p>
            <a:pPr lvl="1">
              <a:lnSpc>
                <a:spcPct val="90000"/>
              </a:lnSpc>
            </a:pPr>
            <a:r>
              <a:rPr lang="en-AU" altLang="en-US" sz="2000" dirty="0"/>
              <a:t>Cause debt to be re-paid early or debt service reserves to be built-up if cash flow is high (or low).  Good-time covenant.</a:t>
            </a:r>
          </a:p>
          <a:p>
            <a:pPr>
              <a:lnSpc>
                <a:spcPct val="90000"/>
              </a:lnSpc>
            </a:pPr>
            <a:r>
              <a:rPr lang="en-AU" altLang="en-US" sz="2400" dirty="0"/>
              <a:t>Debt service reserves </a:t>
            </a:r>
          </a:p>
          <a:p>
            <a:pPr lvl="1">
              <a:lnSpc>
                <a:spcPct val="90000"/>
              </a:lnSpc>
            </a:pPr>
            <a:r>
              <a:rPr lang="en-AU" altLang="en-US" sz="2000" dirty="0"/>
              <a:t>Assure debt service can be paid if market prices or other risks cause cash flow to be low for an extended period of time.</a:t>
            </a:r>
          </a:p>
          <a:p>
            <a:pPr>
              <a:lnSpc>
                <a:spcPct val="90000"/>
              </a:lnSpc>
            </a:pPr>
            <a:r>
              <a:rPr lang="en-AU" altLang="en-US" sz="2400" dirty="0"/>
              <a:t>Subordinated debt and mezzanine finance</a:t>
            </a:r>
          </a:p>
          <a:p>
            <a:pPr lvl="1">
              <a:lnSpc>
                <a:spcPct val="90000"/>
              </a:lnSpc>
            </a:pPr>
            <a:r>
              <a:rPr lang="en-AU" altLang="en-US" sz="2000" dirty="0"/>
              <a:t>Protects the cash flow coverage of senior debt instruments.</a:t>
            </a:r>
          </a:p>
          <a:p>
            <a:pPr>
              <a:lnSpc>
                <a:spcPct val="90000"/>
              </a:lnSpc>
            </a:pPr>
            <a:r>
              <a:rPr lang="en-AU" altLang="en-US" sz="2400" dirty="0"/>
              <a:t>Contingent equity or sponsor guarantees </a:t>
            </a:r>
          </a:p>
          <a:p>
            <a:pPr lvl="1">
              <a:lnSpc>
                <a:spcPct val="90000"/>
              </a:lnSpc>
            </a:pPr>
            <a:r>
              <a:rPr lang="en-AU" altLang="en-US" sz="2000" dirty="0"/>
              <a:t>Provide for additional equity funding in downside cases.</a:t>
            </a:r>
            <a:endParaRPr lang="en-US" altLang="en-US" sz="2000" dirty="0"/>
          </a:p>
          <a:p>
            <a:pPr>
              <a:lnSpc>
                <a:spcPct val="90000"/>
              </a:lnSpc>
            </a:pPr>
            <a:endParaRPr lang="en-US" altLang="en-US" sz="2400" dirty="0"/>
          </a:p>
        </p:txBody>
      </p:sp>
      <p:sp>
        <p:nvSpPr>
          <p:cNvPr id="107522" name="Rectangle 2"/>
          <p:cNvSpPr>
            <a:spLocks noGrp="1" noChangeArrowheads="1"/>
          </p:cNvSpPr>
          <p:nvPr>
            <p:ph type="title"/>
          </p:nvPr>
        </p:nvSpPr>
        <p:spPr/>
        <p:txBody>
          <a:bodyPr>
            <a:normAutofit fontScale="90000"/>
          </a:bodyPr>
          <a:lstStyle/>
          <a:p>
            <a:r>
              <a:rPr lang="en-US" altLang="en-US" dirty="0"/>
              <a:t>Financial Enhancements – Alternative Definition</a:t>
            </a:r>
          </a:p>
        </p:txBody>
      </p:sp>
    </p:spTree>
    <p:extLst>
      <p:ext uri="{BB962C8B-B14F-4D97-AF65-F5344CB8AC3E}">
        <p14:creationId xmlns:p14="http://schemas.microsoft.com/office/powerpoint/2010/main" val="277368895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AA8638BE-7180-487C-A29D-0551C2DAFCBA}"/>
              </a:ext>
            </a:extLst>
          </p:cNvPr>
          <p:cNvSpPr>
            <a:spLocks noGrp="1" noChangeArrowheads="1"/>
          </p:cNvSpPr>
          <p:nvPr>
            <p:ph type="title"/>
          </p:nvPr>
        </p:nvSpPr>
        <p:spPr/>
        <p:txBody>
          <a:bodyPr/>
          <a:lstStyle/>
          <a:p>
            <a:r>
              <a:rPr lang="en-US" altLang="en-US" dirty="0"/>
              <a:t>Example of Covenants</a:t>
            </a:r>
          </a:p>
        </p:txBody>
      </p:sp>
      <p:sp>
        <p:nvSpPr>
          <p:cNvPr id="74755" name="Content Placeholder 2">
            <a:extLst>
              <a:ext uri="{FF2B5EF4-FFF2-40B4-BE49-F238E27FC236}">
                <a16:creationId xmlns:a16="http://schemas.microsoft.com/office/drawing/2014/main" id="{019D8184-FF5D-4DC0-8C02-2CCE2B154705}"/>
              </a:ext>
            </a:extLst>
          </p:cNvPr>
          <p:cNvSpPr>
            <a:spLocks noGrp="1" noChangeArrowheads="1"/>
          </p:cNvSpPr>
          <p:nvPr>
            <p:ph idx="1"/>
          </p:nvPr>
        </p:nvSpPr>
        <p:spPr/>
        <p:txBody>
          <a:bodyPr>
            <a:normAutofit/>
          </a:bodyPr>
          <a:lstStyle/>
          <a:p>
            <a:r>
              <a:rPr lang="en-US" altLang="en-US" dirty="0"/>
              <a:t>DSCR Target</a:t>
            </a:r>
          </a:p>
          <a:p>
            <a:pPr lvl="1"/>
            <a:r>
              <a:rPr lang="en-US" altLang="en-US" dirty="0"/>
              <a:t>Minimum Senior DSCR  of 1.20x in Base Case</a:t>
            </a:r>
          </a:p>
          <a:p>
            <a:r>
              <a:rPr lang="en-US" altLang="en-US" dirty="0"/>
              <a:t>Lock-up Covenant</a:t>
            </a:r>
          </a:p>
          <a:p>
            <a:pPr lvl="1"/>
            <a:r>
              <a:rPr lang="en-US" altLang="en-US" dirty="0"/>
              <a:t>Minimum Senior DSCR for the previous 12 months to be  greater than 1.10x for distribution</a:t>
            </a:r>
          </a:p>
          <a:p>
            <a:r>
              <a:rPr lang="en-US" altLang="en-US" dirty="0"/>
              <a:t>Event of Default</a:t>
            </a:r>
          </a:p>
          <a:p>
            <a:pPr lvl="1"/>
            <a:r>
              <a:rPr lang="en-US" altLang="en-US" dirty="0"/>
              <a:t>Minimum Senior DSCR of 1.05x</a:t>
            </a:r>
          </a:p>
          <a:p>
            <a:r>
              <a:rPr lang="en-US" altLang="en-US" dirty="0"/>
              <a:t>Standard Covenant</a:t>
            </a:r>
          </a:p>
          <a:p>
            <a:pPr lvl="1"/>
            <a:r>
              <a:rPr lang="en-US" altLang="en-US" dirty="0"/>
              <a:t>Senior Debt not to exceed 80% of the total project costs </a:t>
            </a:r>
          </a:p>
          <a:p>
            <a:endParaRPr lang="en-US" altLang="en-US" dirty="0"/>
          </a:p>
        </p:txBody>
      </p:sp>
    </p:spTree>
    <p:extLst>
      <p:ext uri="{BB962C8B-B14F-4D97-AF65-F5344CB8AC3E}">
        <p14:creationId xmlns:p14="http://schemas.microsoft.com/office/powerpoint/2010/main" val="62556270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07129E0-51F3-4422-9148-A5B496624448}"/>
              </a:ext>
            </a:extLst>
          </p:cNvPr>
          <p:cNvSpPr>
            <a:spLocks noGrp="1"/>
          </p:cNvSpPr>
          <p:nvPr>
            <p:ph idx="1"/>
          </p:nvPr>
        </p:nvSpPr>
        <p:spPr/>
        <p:txBody>
          <a:bodyPr>
            <a:normAutofit lnSpcReduction="10000"/>
          </a:bodyPr>
          <a:lstStyle/>
          <a:p>
            <a:r>
              <a:rPr lang="en-US" dirty="0"/>
              <a:t>Covenants cannot increase the operating cash flow of a project</a:t>
            </a:r>
          </a:p>
          <a:p>
            <a:r>
              <a:rPr lang="en-US" dirty="0"/>
              <a:t>Covenants cannot make a project that does not have enough cash flow to avoid default</a:t>
            </a:r>
          </a:p>
          <a:p>
            <a:r>
              <a:rPr lang="en-US" dirty="0"/>
              <a:t>Covenants cannot make a bad project into a good project</a:t>
            </a:r>
          </a:p>
          <a:p>
            <a:r>
              <a:rPr lang="en-US" dirty="0"/>
              <a:t>Covenants can change the timing of dividends</a:t>
            </a:r>
          </a:p>
          <a:p>
            <a:r>
              <a:rPr lang="en-US" dirty="0"/>
              <a:t>Covenants and DSCR can force liquidity into a project</a:t>
            </a:r>
          </a:p>
        </p:txBody>
      </p:sp>
      <p:sp>
        <p:nvSpPr>
          <p:cNvPr id="3" name="Title 2">
            <a:extLst>
              <a:ext uri="{FF2B5EF4-FFF2-40B4-BE49-F238E27FC236}">
                <a16:creationId xmlns:a16="http://schemas.microsoft.com/office/drawing/2014/main" id="{CAB9BB40-4AAC-412E-AA75-F8F53A66B28D}"/>
              </a:ext>
            </a:extLst>
          </p:cNvPr>
          <p:cNvSpPr>
            <a:spLocks noGrp="1"/>
          </p:cNvSpPr>
          <p:nvPr>
            <p:ph type="title"/>
          </p:nvPr>
        </p:nvSpPr>
        <p:spPr/>
        <p:txBody>
          <a:bodyPr/>
          <a:lstStyle/>
          <a:p>
            <a:r>
              <a:rPr lang="en-US" dirty="0"/>
              <a:t>What Covenants Cannot and Can Do</a:t>
            </a:r>
          </a:p>
        </p:txBody>
      </p:sp>
    </p:spTree>
    <p:extLst>
      <p:ext uri="{BB962C8B-B14F-4D97-AF65-F5344CB8AC3E}">
        <p14:creationId xmlns:p14="http://schemas.microsoft.com/office/powerpoint/2010/main" val="222602923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p:txBody>
          <a:bodyPr>
            <a:normAutofit fontScale="85000" lnSpcReduction="10000"/>
          </a:bodyPr>
          <a:lstStyle/>
          <a:p>
            <a:pPr>
              <a:lnSpc>
                <a:spcPct val="90000"/>
              </a:lnSpc>
            </a:pPr>
            <a:r>
              <a:rPr lang="en-US" altLang="en-US" dirty="0"/>
              <a:t>The timing of debt service (i.e. loan interest payments and principal repayments) is one of the biggest factors that drives the rate of return for equity holders in a project.  If the debt service is structured to allow no dividends until all debt is paid, return will be lower.  This will generally be unacceptable to sponsors.</a:t>
            </a:r>
          </a:p>
          <a:p>
            <a:pPr lvl="1">
              <a:lnSpc>
                <a:spcPct val="90000"/>
              </a:lnSpc>
            </a:pPr>
            <a:r>
              <a:rPr lang="en-US" altLang="en-US" dirty="0"/>
              <a:t>The faster investors in a project are paid dividends, the better their rate of return.</a:t>
            </a:r>
          </a:p>
          <a:p>
            <a:pPr lvl="1">
              <a:lnSpc>
                <a:spcPct val="90000"/>
              </a:lnSpc>
            </a:pPr>
            <a:r>
              <a:rPr lang="en-US" altLang="en-US" dirty="0"/>
              <a:t>Investors therefore do not wish cash flow from operations of the project to be devoted to lenders at the expense of these dividends.</a:t>
            </a:r>
          </a:p>
          <a:p>
            <a:pPr lvl="1">
              <a:lnSpc>
                <a:spcPct val="90000"/>
              </a:lnSpc>
            </a:pPr>
            <a:r>
              <a:rPr lang="en-US" altLang="en-US" dirty="0"/>
              <a:t>Lenders, on the other hand, generally wish to be repaid as rapidly as possible.  Striking a reasonable balance between these conflicting demands is an important part of loan negotiations.</a:t>
            </a:r>
          </a:p>
        </p:txBody>
      </p:sp>
      <p:sp>
        <p:nvSpPr>
          <p:cNvPr id="105474" name="Rectangle 2"/>
          <p:cNvSpPr>
            <a:spLocks noGrp="1" noChangeArrowheads="1"/>
          </p:cNvSpPr>
          <p:nvPr>
            <p:ph type="title"/>
          </p:nvPr>
        </p:nvSpPr>
        <p:spPr/>
        <p:txBody>
          <a:bodyPr>
            <a:normAutofit fontScale="90000"/>
          </a:bodyPr>
          <a:lstStyle/>
          <a:p>
            <a:r>
              <a:rPr lang="en-US" altLang="en-US" dirty="0"/>
              <a:t>Investors Need Some Dividends Before All Debt is Paid Off</a:t>
            </a:r>
          </a:p>
        </p:txBody>
      </p:sp>
    </p:spTree>
    <p:extLst>
      <p:ext uri="{BB962C8B-B14F-4D97-AF65-F5344CB8AC3E}">
        <p14:creationId xmlns:p14="http://schemas.microsoft.com/office/powerpoint/2010/main" val="123553929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1"/>
          </p:nvPr>
        </p:nvSpPr>
        <p:spPr>
          <a:xfrm>
            <a:off x="490194" y="1178351"/>
            <a:ext cx="8144758" cy="4791223"/>
          </a:xfrm>
        </p:spPr>
        <p:txBody>
          <a:bodyPr>
            <a:normAutofit fontScale="92500"/>
          </a:bodyPr>
          <a:lstStyle/>
          <a:p>
            <a:r>
              <a:rPr lang="en-AU" altLang="en-US" sz="2400" dirty="0"/>
              <a:t>The most important aspect of the underwriting process is determining whether the plant is economically sound. This means that the cost structure and the technology of the plant must be viable. </a:t>
            </a:r>
          </a:p>
          <a:p>
            <a:r>
              <a:rPr lang="en-AU" altLang="en-US" sz="2400" dirty="0"/>
              <a:t>However, once a plant is determined to be economically viable, the credit quality of a transaction can be enhanced by various structural features – covenants, debt service reserves, liquidation damages, subordinated debt, contingent equity etc. The potential for structural enhancements to improve the credit quality of a transaction is described in the statement by Standard and Poor’s below:</a:t>
            </a:r>
          </a:p>
          <a:p>
            <a:pPr lvl="1"/>
            <a:r>
              <a:rPr lang="en-AU" altLang="en-US" sz="2000" dirty="0"/>
              <a:t>Project structure does not mitigate risk that a marginally economic project presents to lenders; </a:t>
            </a:r>
            <a:r>
              <a:rPr lang="en-AU" altLang="en-US" sz="2000" b="1" i="1" dirty="0">
                <a:solidFill>
                  <a:schemeClr val="accent2"/>
                </a:solidFill>
              </a:rPr>
              <a:t>structure in and of itself cannot elevate the debt rating of a fundamentally weak project to investment-grade levels</a:t>
            </a:r>
            <a:r>
              <a:rPr lang="en-AU" altLang="en-US" sz="2000" dirty="0"/>
              <a:t>. On the other hand, more creditworthy projects will feature covenants designed to identify changing market conditions and trigger cash trapping features to project lenders during occasional stress periods.</a:t>
            </a:r>
            <a:endParaRPr lang="en-US" altLang="en-US" sz="2000" dirty="0"/>
          </a:p>
        </p:txBody>
      </p:sp>
      <p:sp>
        <p:nvSpPr>
          <p:cNvPr id="103426" name="Rectangle 2"/>
          <p:cNvSpPr>
            <a:spLocks noGrp="1" noChangeArrowheads="1"/>
          </p:cNvSpPr>
          <p:nvPr>
            <p:ph type="title"/>
          </p:nvPr>
        </p:nvSpPr>
        <p:spPr>
          <a:xfrm>
            <a:off x="311085" y="198384"/>
            <a:ext cx="8088197" cy="716015"/>
          </a:xfrm>
        </p:spPr>
        <p:txBody>
          <a:bodyPr>
            <a:normAutofit fontScale="90000"/>
          </a:bodyPr>
          <a:lstStyle/>
          <a:p>
            <a:r>
              <a:rPr lang="en-US" altLang="en-US" dirty="0"/>
              <a:t>Covenants and Structural Enhancements Cannot Make a Bad Project into a Good Project</a:t>
            </a:r>
          </a:p>
        </p:txBody>
      </p:sp>
    </p:spTree>
    <p:extLst>
      <p:ext uri="{BB962C8B-B14F-4D97-AF65-F5344CB8AC3E}">
        <p14:creationId xmlns:p14="http://schemas.microsoft.com/office/powerpoint/2010/main" val="42856435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628650" y="1263192"/>
            <a:ext cx="6263038" cy="4896976"/>
          </a:xfrm>
        </p:spPr>
        <p:txBody>
          <a:bodyPr>
            <a:normAutofit fontScale="92500" lnSpcReduction="20000"/>
          </a:bodyPr>
          <a:lstStyle/>
          <a:p>
            <a:r>
              <a:rPr lang="en-US" altLang="en-US" dirty="0"/>
              <a:t>A cash flow waterfall defines the priority of uses of cash flow that is received for a project.</a:t>
            </a:r>
          </a:p>
          <a:p>
            <a:r>
              <a:rPr lang="en-US" altLang="en-US" dirty="0"/>
              <a:t>The important part of a cash flow waterfall is what happens if there is not enough cash flow to pay all expenses, debt service and debt service reserve requirements. It is the area after senior debt payments and before dividends</a:t>
            </a:r>
          </a:p>
          <a:p>
            <a:r>
              <a:rPr lang="en-US" altLang="en-US" dirty="0"/>
              <a:t>If sufficient cash is available to pay dividends, the cash flow priority defines how and when a distribution can be made.</a:t>
            </a:r>
          </a:p>
        </p:txBody>
      </p:sp>
      <p:sp>
        <p:nvSpPr>
          <p:cNvPr id="46082" name="Rectangle 2"/>
          <p:cNvSpPr>
            <a:spLocks noGrp="1" noChangeArrowheads="1"/>
          </p:cNvSpPr>
          <p:nvPr>
            <p:ph type="title"/>
          </p:nvPr>
        </p:nvSpPr>
        <p:spPr/>
        <p:txBody>
          <a:bodyPr/>
          <a:lstStyle/>
          <a:p>
            <a:r>
              <a:rPr lang="en-US" altLang="en-US" dirty="0"/>
              <a:t>Covenants and Cash Flow Waterfall</a:t>
            </a:r>
          </a:p>
        </p:txBody>
      </p:sp>
      <p:pic>
        <p:nvPicPr>
          <p:cNvPr id="2" name="Picture 1">
            <a:extLst>
              <a:ext uri="{FF2B5EF4-FFF2-40B4-BE49-F238E27FC236}">
                <a16:creationId xmlns:a16="http://schemas.microsoft.com/office/drawing/2014/main" id="{BA7074C9-B9EE-4329-A137-926BC089CD24}"/>
              </a:ext>
            </a:extLst>
          </p:cNvPr>
          <p:cNvPicPr>
            <a:picLocks noChangeAspect="1"/>
          </p:cNvPicPr>
          <p:nvPr/>
        </p:nvPicPr>
        <p:blipFill>
          <a:blip r:embed="rId2"/>
          <a:stretch>
            <a:fillRect/>
          </a:stretch>
        </p:blipFill>
        <p:spPr>
          <a:xfrm flipH="1">
            <a:off x="6968563" y="1414912"/>
            <a:ext cx="2012707" cy="2382253"/>
          </a:xfrm>
          <a:prstGeom prst="rect">
            <a:avLst/>
          </a:prstGeom>
        </p:spPr>
      </p:pic>
    </p:spTree>
    <p:extLst>
      <p:ext uri="{BB962C8B-B14F-4D97-AF65-F5344CB8AC3E}">
        <p14:creationId xmlns:p14="http://schemas.microsoft.com/office/powerpoint/2010/main" val="350021929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E9AFCE-FEA5-4111-BAC9-BC37189BF28D}"/>
              </a:ext>
            </a:extLst>
          </p:cNvPr>
          <p:cNvSpPr>
            <a:spLocks noGrp="1"/>
          </p:cNvSpPr>
          <p:nvPr>
            <p:ph idx="1"/>
          </p:nvPr>
        </p:nvSpPr>
        <p:spPr/>
        <p:txBody>
          <a:bodyPr>
            <a:normAutofit fontScale="92500" lnSpcReduction="20000"/>
          </a:bodyPr>
          <a:lstStyle/>
          <a:p>
            <a:r>
              <a:rPr lang="en-US" dirty="0"/>
              <a:t>Set-up Cash Flow Working from EBITDA to CFADS</a:t>
            </a:r>
          </a:p>
          <a:p>
            <a:r>
              <a:rPr lang="en-US" dirty="0"/>
              <a:t>Take away senior debt service assuming that debt service is paid</a:t>
            </a:r>
          </a:p>
          <a:p>
            <a:r>
              <a:rPr lang="en-US" dirty="0"/>
              <a:t>Use a lot of sub-totals for cash flow after debt service, cash flow before default, cash flow before use of DSRA etc.</a:t>
            </a:r>
          </a:p>
          <a:p>
            <a:r>
              <a:rPr lang="en-US" dirty="0"/>
              <a:t>Use MAX(number,0) or Max(-number,0) to test for what to do when sub-total is positive or negative</a:t>
            </a:r>
          </a:p>
          <a:p>
            <a:r>
              <a:rPr lang="en-US" dirty="0"/>
              <a:t>Use MIN(subtotal, opening balance) to limit the amount of sweep, DSRA use, repayment of default etc.</a:t>
            </a:r>
          </a:p>
        </p:txBody>
      </p:sp>
      <p:sp>
        <p:nvSpPr>
          <p:cNvPr id="3" name="Title 2">
            <a:extLst>
              <a:ext uri="{FF2B5EF4-FFF2-40B4-BE49-F238E27FC236}">
                <a16:creationId xmlns:a16="http://schemas.microsoft.com/office/drawing/2014/main" id="{8C8CE4D9-92A5-436E-86AB-9AD6A75B5027}"/>
              </a:ext>
            </a:extLst>
          </p:cNvPr>
          <p:cNvSpPr>
            <a:spLocks noGrp="1"/>
          </p:cNvSpPr>
          <p:nvPr>
            <p:ph type="title"/>
          </p:nvPr>
        </p:nvSpPr>
        <p:spPr/>
        <p:txBody>
          <a:bodyPr/>
          <a:lstStyle/>
          <a:p>
            <a:r>
              <a:rPr lang="en-US" dirty="0"/>
              <a:t>Modelling of Cash Flow Waterfall</a:t>
            </a:r>
          </a:p>
        </p:txBody>
      </p:sp>
      <p:sp>
        <p:nvSpPr>
          <p:cNvPr id="4" name="Slide Number Placeholder 3">
            <a:extLst>
              <a:ext uri="{FF2B5EF4-FFF2-40B4-BE49-F238E27FC236}">
                <a16:creationId xmlns:a16="http://schemas.microsoft.com/office/drawing/2014/main" id="{602C1125-EB83-40FA-A5D7-DC12D4A96E25}"/>
              </a:ext>
            </a:extLst>
          </p:cNvPr>
          <p:cNvSpPr>
            <a:spLocks noGrp="1"/>
          </p:cNvSpPr>
          <p:nvPr>
            <p:ph type="sldNum" sz="quarter" idx="12"/>
          </p:nvPr>
        </p:nvSpPr>
        <p:spPr/>
        <p:txBody>
          <a:bodyPr/>
          <a:lstStyle/>
          <a:p>
            <a:pPr algn="ctr"/>
            <a:fld id="{0C3A1854-6B63-4059-B360-A3C4972BF0FC}" type="slidenum">
              <a:rPr lang="ko-KR" altLang="en-US" smtClean="0"/>
              <a:pPr algn="ctr"/>
              <a:t>178</a:t>
            </a:fld>
            <a:endParaRPr lang="ko-KR" altLang="en-US" dirty="0"/>
          </a:p>
        </p:txBody>
      </p:sp>
    </p:spTree>
    <p:extLst>
      <p:ext uri="{BB962C8B-B14F-4D97-AF65-F5344CB8AC3E}">
        <p14:creationId xmlns:p14="http://schemas.microsoft.com/office/powerpoint/2010/main" val="194865508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normAutofit fontScale="85000" lnSpcReduction="10000"/>
          </a:bodyPr>
          <a:lstStyle/>
          <a:p>
            <a:pPr>
              <a:lnSpc>
                <a:spcPct val="80000"/>
              </a:lnSpc>
            </a:pPr>
            <a:r>
              <a:rPr lang="en-US" altLang="en-US" sz="2800" dirty="0"/>
              <a:t>All revenues accrued on and after the Commercial Operation Date will be deposited with the Trustee into the Operating Revenue Account.  The Trustee will withdraw amounts on a monthly basis and make deposits in the following priority, but only to the extent funds are then available in the Operating Revenue Account:</a:t>
            </a:r>
          </a:p>
          <a:p>
            <a:pPr lvl="1">
              <a:lnSpc>
                <a:spcPct val="80000"/>
              </a:lnSpc>
            </a:pPr>
            <a:r>
              <a:rPr lang="en-US" altLang="en-US" sz="2000" dirty="0"/>
              <a:t>(1) the </a:t>
            </a:r>
            <a:r>
              <a:rPr lang="en-US" altLang="en-US" sz="2000" b="1" i="1" dirty="0"/>
              <a:t>operations and maintenance expenses</a:t>
            </a:r>
            <a:r>
              <a:rPr lang="en-US" altLang="en-US" sz="2000" dirty="0"/>
              <a:t> for the Project for such month, subject to certain limitations;</a:t>
            </a:r>
          </a:p>
          <a:p>
            <a:pPr lvl="1">
              <a:lnSpc>
                <a:spcPct val="80000"/>
              </a:lnSpc>
            </a:pPr>
            <a:r>
              <a:rPr lang="en-US" altLang="en-US" sz="2000" dirty="0"/>
              <a:t>(2) the Tax Equalization Account</a:t>
            </a:r>
          </a:p>
          <a:p>
            <a:pPr lvl="1">
              <a:lnSpc>
                <a:spcPct val="80000"/>
              </a:lnSpc>
            </a:pPr>
            <a:r>
              <a:rPr lang="en-US" altLang="en-US" sz="2000" dirty="0"/>
              <a:t>(3)  (A) an amount that will not be less than the amount of </a:t>
            </a:r>
            <a:r>
              <a:rPr lang="en-US" altLang="en-US" sz="2000" b="1" i="1" dirty="0"/>
              <a:t>interest on the Bonds</a:t>
            </a:r>
            <a:r>
              <a:rPr lang="en-US" altLang="en-US" sz="2000" dirty="0"/>
              <a:t> to become due on such Interest Payment Date, and (B) an amount that will not be less than the amount of </a:t>
            </a:r>
            <a:r>
              <a:rPr lang="en-US" altLang="en-US" sz="2000" b="1" i="1" dirty="0"/>
              <a:t>principal or sinking fund payment</a:t>
            </a:r>
            <a:r>
              <a:rPr lang="en-US" altLang="en-US" sz="2000" dirty="0"/>
              <a:t> to become due on such principal or sinking fund payment date;</a:t>
            </a:r>
          </a:p>
          <a:p>
            <a:pPr lvl="1">
              <a:lnSpc>
                <a:spcPct val="80000"/>
              </a:lnSpc>
            </a:pPr>
            <a:r>
              <a:rPr lang="en-US" altLang="en-US" sz="2000" dirty="0"/>
              <a:t>(4) an amount, if any, sufficient to cause the amount on deposit in the </a:t>
            </a:r>
            <a:r>
              <a:rPr lang="en-US" altLang="en-US" sz="2000" b="1" i="1" dirty="0"/>
              <a:t>Debt Service Reserve Account</a:t>
            </a:r>
            <a:r>
              <a:rPr lang="en-US" altLang="en-US" sz="2000" dirty="0"/>
              <a:t> to equal the Debt Service Reserve Account Requirement;</a:t>
            </a:r>
          </a:p>
          <a:p>
            <a:pPr lvl="1">
              <a:lnSpc>
                <a:spcPct val="80000"/>
              </a:lnSpc>
            </a:pPr>
            <a:r>
              <a:rPr lang="en-US" altLang="en-US" sz="2000" dirty="0"/>
              <a:t>(5) an amount, if any, sufficient to pay amounts due pursuant to the </a:t>
            </a:r>
            <a:r>
              <a:rPr lang="en-US" altLang="en-US" sz="2000" b="1" i="1" dirty="0"/>
              <a:t>Working Capital Facility</a:t>
            </a:r>
            <a:r>
              <a:rPr lang="en-US" altLang="en-US" sz="2000" dirty="0"/>
              <a:t>;</a:t>
            </a:r>
          </a:p>
          <a:p>
            <a:pPr lvl="1">
              <a:lnSpc>
                <a:spcPct val="80000"/>
              </a:lnSpc>
            </a:pPr>
            <a:r>
              <a:rPr lang="en-US" altLang="en-US" sz="2000" dirty="0"/>
              <a:t>(6) an amount equal to the balance of the Operating Revenue Account shall be deposited into the </a:t>
            </a:r>
            <a:r>
              <a:rPr lang="en-US" altLang="en-US" sz="2000" b="1" i="1" dirty="0"/>
              <a:t>Surplus Account</a:t>
            </a:r>
            <a:r>
              <a:rPr lang="en-US" altLang="en-US" sz="2000" dirty="0"/>
              <a:t> and will be transferred monthly to the Operating Revenue Account. </a:t>
            </a:r>
          </a:p>
        </p:txBody>
      </p:sp>
      <p:sp>
        <p:nvSpPr>
          <p:cNvPr id="47106" name="Rectangle 2"/>
          <p:cNvSpPr>
            <a:spLocks noGrp="1" noChangeArrowheads="1"/>
          </p:cNvSpPr>
          <p:nvPr>
            <p:ph type="title"/>
          </p:nvPr>
        </p:nvSpPr>
        <p:spPr/>
        <p:txBody>
          <a:bodyPr/>
          <a:lstStyle/>
          <a:p>
            <a:r>
              <a:rPr lang="en-US" altLang="en-US" dirty="0"/>
              <a:t>Example of Cash Flow Priority</a:t>
            </a:r>
          </a:p>
        </p:txBody>
      </p:sp>
    </p:spTree>
    <p:extLst>
      <p:ext uri="{BB962C8B-B14F-4D97-AF65-F5344CB8AC3E}">
        <p14:creationId xmlns:p14="http://schemas.microsoft.com/office/powerpoint/2010/main" val="2290638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489434" y="1833881"/>
            <a:ext cx="5731497" cy="4093926"/>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sp>
        <p:nvSpPr>
          <p:cNvPr id="3" name="TextBox 2">
            <a:extLst>
              <a:ext uri="{FF2B5EF4-FFF2-40B4-BE49-F238E27FC236}">
                <a16:creationId xmlns:a16="http://schemas.microsoft.com/office/drawing/2014/main" id="{30E1D567-B7EC-4E4C-8D6F-9AF7DD879055}"/>
              </a:ext>
            </a:extLst>
          </p:cNvPr>
          <p:cNvSpPr txBox="1"/>
          <p:nvPr/>
        </p:nvSpPr>
        <p:spPr>
          <a:xfrm>
            <a:off x="7220931" y="2045616"/>
            <a:ext cx="1489436" cy="646331"/>
          </a:xfrm>
          <a:prstGeom prst="rect">
            <a:avLst/>
          </a:prstGeom>
          <a:solidFill>
            <a:srgbClr val="FFFF00"/>
          </a:solidFill>
        </p:spPr>
        <p:txBody>
          <a:bodyPr wrap="square" rtlCol="0">
            <a:spAutoFit/>
          </a:bodyPr>
          <a:lstStyle/>
          <a:p>
            <a:r>
              <a:rPr lang="en-US" dirty="0"/>
              <a:t>Person is the project</a:t>
            </a:r>
          </a:p>
        </p:txBody>
      </p:sp>
      <p:cxnSp>
        <p:nvCxnSpPr>
          <p:cNvPr id="7" name="Straight Arrow Connector 6">
            <a:extLst>
              <a:ext uri="{FF2B5EF4-FFF2-40B4-BE49-F238E27FC236}">
                <a16:creationId xmlns:a16="http://schemas.microsoft.com/office/drawing/2014/main" id="{7298C546-1605-41F9-99EF-512BD6294292}"/>
              </a:ext>
            </a:extLst>
          </p:cNvPr>
          <p:cNvCxnSpPr/>
          <p:nvPr/>
        </p:nvCxnSpPr>
        <p:spPr>
          <a:xfrm flipH="1">
            <a:off x="5241303" y="2691947"/>
            <a:ext cx="2045617" cy="484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A5C325-3EAE-4E89-B010-B0057AA00259}"/>
              </a:ext>
            </a:extLst>
          </p:cNvPr>
          <p:cNvSpPr txBox="1"/>
          <p:nvPr/>
        </p:nvSpPr>
        <p:spPr>
          <a:xfrm>
            <a:off x="7220931" y="4195623"/>
            <a:ext cx="1489436" cy="923330"/>
          </a:xfrm>
          <a:prstGeom prst="rect">
            <a:avLst/>
          </a:prstGeom>
          <a:solidFill>
            <a:srgbClr val="FFFF00"/>
          </a:solidFill>
        </p:spPr>
        <p:txBody>
          <a:bodyPr wrap="square" rtlCol="0">
            <a:spAutoFit/>
          </a:bodyPr>
          <a:lstStyle/>
          <a:p>
            <a:r>
              <a:rPr lang="en-US" dirty="0"/>
              <a:t>Entire Family is the Corporation</a:t>
            </a:r>
          </a:p>
        </p:txBody>
      </p:sp>
    </p:spTree>
    <p:extLst>
      <p:ext uri="{BB962C8B-B14F-4D97-AF65-F5344CB8AC3E}">
        <p14:creationId xmlns:p14="http://schemas.microsoft.com/office/powerpoint/2010/main" val="90202656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a:bodyPr>
          <a:lstStyle/>
          <a:p>
            <a:pPr>
              <a:lnSpc>
                <a:spcPct val="80000"/>
              </a:lnSpc>
            </a:pPr>
            <a:r>
              <a:rPr lang="en-US" altLang="en-US" sz="2400" dirty="0"/>
              <a:t>Amounts in the Surplus Account will be annually transferred on the first business day of January to the Distribution Account and distributed to the Partnership within 90 days thereafter if: </a:t>
            </a:r>
          </a:p>
          <a:p>
            <a:pPr lvl="1">
              <a:lnSpc>
                <a:spcPct val="80000"/>
              </a:lnSpc>
            </a:pPr>
            <a:r>
              <a:rPr lang="en-US" altLang="en-US" sz="2000" dirty="0"/>
              <a:t>the Debt Service Coverage Ratio for the Project is equal to or exceeds 1.20 to 1.00 for the </a:t>
            </a:r>
            <a:r>
              <a:rPr lang="en-US" altLang="en-US" sz="2000" b="1" i="1" dirty="0"/>
              <a:t>calendar year preceding</a:t>
            </a:r>
            <a:r>
              <a:rPr lang="en-US" altLang="en-US" sz="2000" dirty="0"/>
              <a:t> the distribution date and is </a:t>
            </a:r>
            <a:r>
              <a:rPr lang="en-US" altLang="en-US" sz="2000" b="1" i="1" dirty="0"/>
              <a:t>projected</a:t>
            </a:r>
            <a:r>
              <a:rPr lang="en-US" altLang="en-US" sz="2000" dirty="0"/>
              <a:t> to be equal to or exceed 1.20 to 1.00 for the current calendar year; </a:t>
            </a:r>
          </a:p>
          <a:p>
            <a:pPr lvl="1">
              <a:lnSpc>
                <a:spcPct val="80000"/>
              </a:lnSpc>
            </a:pPr>
            <a:r>
              <a:rPr lang="en-US" altLang="en-US" sz="2000" dirty="0"/>
              <a:t>the Partnership does not have knowledge, or could not reasonably be expected to have knowledge, of the occurrence and continuance of an event of default …; </a:t>
            </a:r>
          </a:p>
          <a:p>
            <a:pPr lvl="1">
              <a:lnSpc>
                <a:spcPct val="80000"/>
              </a:lnSpc>
            </a:pPr>
            <a:r>
              <a:rPr lang="en-US" altLang="en-US" sz="2000" dirty="0"/>
              <a:t>Working Capital Facility and the Waste Supply Support Facility have been fully restored. </a:t>
            </a:r>
          </a:p>
          <a:p>
            <a:pPr>
              <a:lnSpc>
                <a:spcPct val="80000"/>
              </a:lnSpc>
            </a:pPr>
            <a:r>
              <a:rPr lang="en-US" altLang="en-US" sz="2400" dirty="0"/>
              <a:t>If not so distributed, amounts in the Distribution Account shall revert to the Surplus Account. </a:t>
            </a:r>
          </a:p>
        </p:txBody>
      </p:sp>
      <p:sp>
        <p:nvSpPr>
          <p:cNvPr id="48130" name="Rectangle 2"/>
          <p:cNvSpPr>
            <a:spLocks noGrp="1" noChangeArrowheads="1"/>
          </p:cNvSpPr>
          <p:nvPr>
            <p:ph type="title"/>
          </p:nvPr>
        </p:nvSpPr>
        <p:spPr/>
        <p:txBody>
          <a:bodyPr>
            <a:normAutofit/>
          </a:bodyPr>
          <a:lstStyle/>
          <a:p>
            <a:r>
              <a:rPr lang="en-US" altLang="en-US" dirty="0"/>
              <a:t>Example of Lock-up and Cash Flow</a:t>
            </a:r>
          </a:p>
        </p:txBody>
      </p:sp>
    </p:spTree>
    <p:extLst>
      <p:ext uri="{BB962C8B-B14F-4D97-AF65-F5344CB8AC3E}">
        <p14:creationId xmlns:p14="http://schemas.microsoft.com/office/powerpoint/2010/main" val="117033096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lnSpcReduction="20000"/>
          </a:bodyPr>
          <a:lstStyle/>
          <a:p>
            <a:pPr>
              <a:lnSpc>
                <a:spcPct val="80000"/>
              </a:lnSpc>
            </a:pPr>
            <a:r>
              <a:rPr lang="en-US" altLang="en-US" sz="2400" dirty="0"/>
              <a:t>Cash Lock-up (dividend lock-up, cash trap) is a “bad time” covenant.  It stops dividends when there is not much cash left anyway.  </a:t>
            </a:r>
          </a:p>
          <a:p>
            <a:pPr>
              <a:lnSpc>
                <a:spcPct val="80000"/>
              </a:lnSpc>
            </a:pPr>
            <a:r>
              <a:rPr lang="en-US" altLang="en-US" sz="2400" dirty="0"/>
              <a:t>Cash lock-up – if things are getting bad, do not allow dividends and try to get a little more protection for things getting even worse.</a:t>
            </a:r>
          </a:p>
          <a:p>
            <a:pPr>
              <a:lnSpc>
                <a:spcPct val="80000"/>
              </a:lnSpc>
            </a:pPr>
            <a:r>
              <a:rPr lang="en-US" altLang="en-US" sz="2400" dirty="0"/>
              <a:t>Program lock-ups from historic DSCR with a switch variable.  Prospective lock-ups cause a circular reference that is probably not worth solving.</a:t>
            </a:r>
          </a:p>
          <a:p>
            <a:pPr>
              <a:lnSpc>
                <a:spcPct val="80000"/>
              </a:lnSpc>
            </a:pPr>
            <a:r>
              <a:rPr lang="en-US" altLang="en-US" sz="2400" dirty="0"/>
              <a:t>Cash sweeps can be though of as a “good time” covenant.  They can limit dividends when there is a lot of cash available and protect the lender for later periods when there is less cash.</a:t>
            </a:r>
          </a:p>
          <a:p>
            <a:pPr>
              <a:lnSpc>
                <a:spcPct val="80000"/>
              </a:lnSpc>
            </a:pPr>
            <a:r>
              <a:rPr lang="en-US" altLang="en-US" sz="2400" dirty="0"/>
              <a:t>Cash sweeps are programmed with MAX/MIN functions and sub-totals</a:t>
            </a:r>
          </a:p>
          <a:p>
            <a:pPr lvl="1">
              <a:lnSpc>
                <a:spcPct val="80000"/>
              </a:lnSpc>
            </a:pPr>
            <a:r>
              <a:rPr lang="en-US" altLang="en-US" sz="2000" dirty="0"/>
              <a:t>MAX so the sweep occurs only when cash flow is positive</a:t>
            </a:r>
          </a:p>
          <a:p>
            <a:pPr lvl="1">
              <a:lnSpc>
                <a:spcPct val="80000"/>
              </a:lnSpc>
            </a:pPr>
            <a:r>
              <a:rPr lang="en-US" altLang="en-US" sz="2000" dirty="0"/>
              <a:t>MIN to make sure you do not sweep too much cash flow</a:t>
            </a:r>
          </a:p>
          <a:p>
            <a:pPr>
              <a:lnSpc>
                <a:spcPct val="80000"/>
              </a:lnSpc>
            </a:pPr>
            <a:r>
              <a:rPr lang="en-US" altLang="en-US" sz="2400" dirty="0"/>
              <a:t>It would not make sense to have some formula for a cash sweep that prepays debt when some low level of DSCR occurs – this is redundant with the lock-up. Ratios like Debt/EBITDA make work better.</a:t>
            </a:r>
          </a:p>
        </p:txBody>
      </p:sp>
      <p:sp>
        <p:nvSpPr>
          <p:cNvPr id="48130" name="Rectangle 2"/>
          <p:cNvSpPr>
            <a:spLocks noGrp="1" noChangeArrowheads="1"/>
          </p:cNvSpPr>
          <p:nvPr>
            <p:ph type="title"/>
          </p:nvPr>
        </p:nvSpPr>
        <p:spPr/>
        <p:txBody>
          <a:bodyPr>
            <a:normAutofit/>
          </a:bodyPr>
          <a:lstStyle/>
          <a:p>
            <a:r>
              <a:rPr lang="en-US" altLang="en-US" dirty="0"/>
              <a:t>Theory of Lock-up and Cash Flow Sweep</a:t>
            </a:r>
          </a:p>
        </p:txBody>
      </p:sp>
    </p:spTree>
    <p:extLst>
      <p:ext uri="{BB962C8B-B14F-4D97-AF65-F5344CB8AC3E}">
        <p14:creationId xmlns:p14="http://schemas.microsoft.com/office/powerpoint/2010/main" val="57522051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p:txBody>
          <a:bodyPr>
            <a:normAutofit fontScale="92500" lnSpcReduction="20000"/>
          </a:bodyPr>
          <a:lstStyle/>
          <a:p>
            <a:r>
              <a:rPr lang="en-US" altLang="en-US" dirty="0"/>
              <a:t>A cash sweep covenant only makes sense in situations where the cash flow is volatile and/or there are potential downward trends in prices.</a:t>
            </a:r>
          </a:p>
          <a:p>
            <a:pPr lvl="1"/>
            <a:r>
              <a:rPr lang="en-US" altLang="en-US" dirty="0"/>
              <a:t>Think about a sudden 2008 type decline in cash flow. Lenders do not like to have paid dividends only to later have a default</a:t>
            </a:r>
          </a:p>
          <a:p>
            <a:pPr lvl="1"/>
            <a:r>
              <a:rPr lang="en-US" altLang="en-US" dirty="0"/>
              <a:t>If cash flow is always low there is no cash flow to sweep anyway.  Here the sweep will not help.</a:t>
            </a:r>
          </a:p>
          <a:p>
            <a:pPr lvl="1"/>
            <a:r>
              <a:rPr lang="en-US" altLang="en-US" dirty="0"/>
              <a:t>If cash flow is always high, there is no need for the cash sweep.</a:t>
            </a:r>
          </a:p>
          <a:p>
            <a:r>
              <a:rPr lang="en-US" altLang="en-US" dirty="0"/>
              <a:t>To assess the effectiveness of the covenant, cases that incorporate realistic price volatility and potential price trends must be run in the model.  </a:t>
            </a:r>
          </a:p>
        </p:txBody>
      </p:sp>
      <p:sp>
        <p:nvSpPr>
          <p:cNvPr id="139266" name="Rectangle 2"/>
          <p:cNvSpPr>
            <a:spLocks noGrp="1" noChangeArrowheads="1"/>
          </p:cNvSpPr>
          <p:nvPr>
            <p:ph type="title"/>
          </p:nvPr>
        </p:nvSpPr>
        <p:spPr/>
        <p:txBody>
          <a:bodyPr>
            <a:normAutofit fontScale="90000"/>
          </a:bodyPr>
          <a:lstStyle/>
          <a:p>
            <a:r>
              <a:rPr lang="en-US" altLang="en-US" dirty="0"/>
              <a:t>Volatility and Risk Reduction from Cash Flow Sweeps</a:t>
            </a:r>
          </a:p>
        </p:txBody>
      </p:sp>
    </p:spTree>
    <p:extLst>
      <p:ext uri="{BB962C8B-B14F-4D97-AF65-F5344CB8AC3E}">
        <p14:creationId xmlns:p14="http://schemas.microsoft.com/office/powerpoint/2010/main" val="242040150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Risk and Return Analysis for Cash Flow Sweep</a:t>
            </a:r>
          </a:p>
        </p:txBody>
      </p:sp>
      <p:pic>
        <p:nvPicPr>
          <p:cNvPr id="7" name="Content Placeholder 6"/>
          <p:cNvPicPr>
            <a:picLocks noGrp="1" noChangeAspect="1"/>
          </p:cNvPicPr>
          <p:nvPr>
            <p:ph idx="1"/>
          </p:nvPr>
        </p:nvPicPr>
        <p:blipFill>
          <a:blip r:embed="rId2"/>
          <a:stretch>
            <a:fillRect/>
          </a:stretch>
        </p:blipFill>
        <p:spPr>
          <a:xfrm>
            <a:off x="732344" y="2947620"/>
            <a:ext cx="7162941" cy="3233280"/>
          </a:xfrm>
          <a:prstGeom prst="rect">
            <a:avLst/>
          </a:prstGeom>
        </p:spPr>
      </p:pic>
      <p:sp>
        <p:nvSpPr>
          <p:cNvPr id="3" name="TextBox 2">
            <a:extLst>
              <a:ext uri="{FF2B5EF4-FFF2-40B4-BE49-F238E27FC236}">
                <a16:creationId xmlns:a16="http://schemas.microsoft.com/office/drawing/2014/main" id="{1F86683A-42CC-4E2B-A630-338FE432000B}"/>
              </a:ext>
            </a:extLst>
          </p:cNvPr>
          <p:cNvSpPr txBox="1"/>
          <p:nvPr/>
        </p:nvSpPr>
        <p:spPr>
          <a:xfrm>
            <a:off x="518472" y="1054636"/>
            <a:ext cx="8352151" cy="1815882"/>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Sweeps really help when there is a sudden decline in cash flow – when you would have paid dividends otherwise. A sweep would have reduced the default in the example below.</a:t>
            </a:r>
          </a:p>
        </p:txBody>
      </p:sp>
      <p:sp>
        <p:nvSpPr>
          <p:cNvPr id="4" name="TextBox 3">
            <a:extLst>
              <a:ext uri="{FF2B5EF4-FFF2-40B4-BE49-F238E27FC236}">
                <a16:creationId xmlns:a16="http://schemas.microsoft.com/office/drawing/2014/main" id="{D1B797BC-11F3-4300-9D8E-A323634DC048}"/>
              </a:ext>
            </a:extLst>
          </p:cNvPr>
          <p:cNvSpPr txBox="1"/>
          <p:nvPr/>
        </p:nvSpPr>
        <p:spPr>
          <a:xfrm>
            <a:off x="3780148" y="4270342"/>
            <a:ext cx="1272619" cy="369332"/>
          </a:xfrm>
          <a:prstGeom prst="rect">
            <a:avLst/>
          </a:prstGeom>
          <a:solidFill>
            <a:srgbClr val="FFFF00"/>
          </a:solidFill>
        </p:spPr>
        <p:txBody>
          <a:bodyPr wrap="square" rtlCol="0">
            <a:spAutoFit/>
          </a:bodyPr>
          <a:lstStyle/>
          <a:p>
            <a:r>
              <a:rPr lang="en-US" dirty="0"/>
              <a:t>Dividends</a:t>
            </a:r>
          </a:p>
        </p:txBody>
      </p:sp>
      <p:cxnSp>
        <p:nvCxnSpPr>
          <p:cNvPr id="6" name="Straight Arrow Connector 5">
            <a:extLst>
              <a:ext uri="{FF2B5EF4-FFF2-40B4-BE49-F238E27FC236}">
                <a16:creationId xmlns:a16="http://schemas.microsoft.com/office/drawing/2014/main" id="{A822E40A-645B-4AAE-A739-F0D8A55159DA}"/>
              </a:ext>
            </a:extLst>
          </p:cNvPr>
          <p:cNvCxnSpPr/>
          <p:nvPr/>
        </p:nvCxnSpPr>
        <p:spPr>
          <a:xfrm>
            <a:off x="4807670" y="4722829"/>
            <a:ext cx="707010" cy="593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47773DA-F00E-4672-AC44-B0A6106AC605}"/>
              </a:ext>
            </a:extLst>
          </p:cNvPr>
          <p:cNvSpPr txBox="1"/>
          <p:nvPr/>
        </p:nvSpPr>
        <p:spPr>
          <a:xfrm>
            <a:off x="348792" y="4411744"/>
            <a:ext cx="1819373" cy="369332"/>
          </a:xfrm>
          <a:prstGeom prst="rect">
            <a:avLst/>
          </a:prstGeom>
          <a:solidFill>
            <a:srgbClr val="FFFF00"/>
          </a:solidFill>
        </p:spPr>
        <p:txBody>
          <a:bodyPr wrap="square" rtlCol="0">
            <a:spAutoFit/>
          </a:bodyPr>
          <a:lstStyle/>
          <a:p>
            <a:r>
              <a:rPr lang="en-US" dirty="0"/>
              <a:t>Default</a:t>
            </a:r>
          </a:p>
        </p:txBody>
      </p:sp>
      <p:cxnSp>
        <p:nvCxnSpPr>
          <p:cNvPr id="9" name="Straight Arrow Connector 8">
            <a:extLst>
              <a:ext uri="{FF2B5EF4-FFF2-40B4-BE49-F238E27FC236}">
                <a16:creationId xmlns:a16="http://schemas.microsoft.com/office/drawing/2014/main" id="{B0783F97-DA0F-4C89-AE9D-9180F484FECF}"/>
              </a:ext>
            </a:extLst>
          </p:cNvPr>
          <p:cNvCxnSpPr/>
          <p:nvPr/>
        </p:nvCxnSpPr>
        <p:spPr>
          <a:xfrm>
            <a:off x="1498862" y="4781076"/>
            <a:ext cx="1065229" cy="7336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E3AAF7F-427E-4BE8-ABA7-79F11801890E}"/>
              </a:ext>
            </a:extLst>
          </p:cNvPr>
          <p:cNvSpPr txBox="1"/>
          <p:nvPr/>
        </p:nvSpPr>
        <p:spPr>
          <a:xfrm>
            <a:off x="7758259" y="4194928"/>
            <a:ext cx="1112364" cy="369332"/>
          </a:xfrm>
          <a:prstGeom prst="rect">
            <a:avLst/>
          </a:prstGeom>
          <a:solidFill>
            <a:srgbClr val="FFFF00"/>
          </a:solidFill>
        </p:spPr>
        <p:txBody>
          <a:bodyPr wrap="square" rtlCol="0">
            <a:spAutoFit/>
          </a:bodyPr>
          <a:lstStyle/>
          <a:p>
            <a:r>
              <a:rPr lang="en-US" dirty="0"/>
              <a:t>Default</a:t>
            </a:r>
          </a:p>
        </p:txBody>
      </p:sp>
      <p:cxnSp>
        <p:nvCxnSpPr>
          <p:cNvPr id="12" name="Straight Arrow Connector 11">
            <a:extLst>
              <a:ext uri="{FF2B5EF4-FFF2-40B4-BE49-F238E27FC236}">
                <a16:creationId xmlns:a16="http://schemas.microsoft.com/office/drawing/2014/main" id="{97B1943E-DF33-4C03-8889-B07B71C4A4FC}"/>
              </a:ext>
            </a:extLst>
          </p:cNvPr>
          <p:cNvCxnSpPr/>
          <p:nvPr/>
        </p:nvCxnSpPr>
        <p:spPr>
          <a:xfrm flipH="1">
            <a:off x="6655324" y="4411744"/>
            <a:ext cx="1102935" cy="11029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6A3BFB5-76E4-4339-85B7-E4EB3BCE3A6D}"/>
              </a:ext>
            </a:extLst>
          </p:cNvPr>
          <p:cNvSpPr txBox="1"/>
          <p:nvPr/>
        </p:nvSpPr>
        <p:spPr>
          <a:xfrm>
            <a:off x="7334053" y="5987495"/>
            <a:ext cx="1743959" cy="646331"/>
          </a:xfrm>
          <a:prstGeom prst="rect">
            <a:avLst/>
          </a:prstGeom>
          <a:solidFill>
            <a:srgbClr val="FFFF00"/>
          </a:solidFill>
        </p:spPr>
        <p:txBody>
          <a:bodyPr wrap="square" rtlCol="0">
            <a:spAutoFit/>
          </a:bodyPr>
          <a:lstStyle/>
          <a:p>
            <a:r>
              <a:rPr lang="en-US" dirty="0"/>
              <a:t>Repayment of default</a:t>
            </a:r>
          </a:p>
        </p:txBody>
      </p:sp>
      <p:cxnSp>
        <p:nvCxnSpPr>
          <p:cNvPr id="15" name="Straight Arrow Connector 14">
            <a:extLst>
              <a:ext uri="{FF2B5EF4-FFF2-40B4-BE49-F238E27FC236}">
                <a16:creationId xmlns:a16="http://schemas.microsoft.com/office/drawing/2014/main" id="{B8994A84-124D-488F-A8F0-B3FFDA1FDDD8}"/>
              </a:ext>
            </a:extLst>
          </p:cNvPr>
          <p:cNvCxnSpPr/>
          <p:nvPr/>
        </p:nvCxnSpPr>
        <p:spPr>
          <a:xfrm flipH="1" flipV="1">
            <a:off x="7334053" y="5695831"/>
            <a:ext cx="1319753" cy="397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182673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and Financial Analysis of Cash Sweeps, Reserve Accounts and Covenants</a:t>
            </a:r>
          </a:p>
        </p:txBody>
      </p:sp>
      <p:sp>
        <p:nvSpPr>
          <p:cNvPr id="3" name="Content Placeholder 2"/>
          <p:cNvSpPr>
            <a:spLocks noGrp="1"/>
          </p:cNvSpPr>
          <p:nvPr>
            <p:ph idx="1"/>
          </p:nvPr>
        </p:nvSpPr>
        <p:spPr/>
        <p:txBody>
          <a:bodyPr>
            <a:normAutofit fontScale="92500" lnSpcReduction="20000"/>
          </a:bodyPr>
          <a:lstStyle/>
          <a:p>
            <a:r>
              <a:rPr lang="en-US" sz="2800" dirty="0"/>
              <a:t>Cash sweeps, reserve accounts and covenants can have negative effects on the equity IRR of a project.</a:t>
            </a:r>
          </a:p>
          <a:p>
            <a:r>
              <a:rPr lang="en-US" sz="2800" dirty="0"/>
              <a:t>Methods to consider the risk benefits to the bank versus the costs to sponsors are addressed.  </a:t>
            </a:r>
          </a:p>
          <a:p>
            <a:r>
              <a:rPr lang="en-US" sz="2800" dirty="0"/>
              <a:t>Mechanics of cash sweep with different triggers and theory of what kinds of transactions would be relevant for cash sweep (e.g. hydro but not solar because of volatility) are addressed. </a:t>
            </a:r>
          </a:p>
          <a:p>
            <a:r>
              <a:rPr lang="en-US" sz="2800" dirty="0"/>
              <a:t>The theory of what kind of triggers make sense (Debt/EBITDA but not DSCR and operational triggers).</a:t>
            </a:r>
          </a:p>
          <a:p>
            <a:r>
              <a:rPr lang="en-US" sz="2800" dirty="0"/>
              <a:t>Contrast between cash sweeps and cash trap covenants. As with other issues, the effects of cash sweeps on equity returns should be addressed with and without re-financing assumptions. </a:t>
            </a:r>
          </a:p>
          <a:p>
            <a:endParaRPr lang="en-US" sz="2800" dirty="0"/>
          </a:p>
        </p:txBody>
      </p:sp>
      <p:sp>
        <p:nvSpPr>
          <p:cNvPr id="4" name="Slide Number Placeholder 3"/>
          <p:cNvSpPr>
            <a:spLocks noGrp="1"/>
          </p:cNvSpPr>
          <p:nvPr>
            <p:ph type="sldNum" sz="quarter" idx="12"/>
          </p:nvPr>
        </p:nvSpPr>
        <p:spPr/>
        <p:txBody>
          <a:bodyPr/>
          <a:lstStyle/>
          <a:p>
            <a:fld id="{EB241CD2-1E45-42A3-B213-66A034DF9A3B}" type="slidenum">
              <a:rPr lang="en-GB" smtClean="0"/>
              <a:t>184</a:t>
            </a:fld>
            <a:endParaRPr lang="en-GB" dirty="0"/>
          </a:p>
        </p:txBody>
      </p:sp>
    </p:spTree>
    <p:extLst>
      <p:ext uri="{BB962C8B-B14F-4D97-AF65-F5344CB8AC3E}">
        <p14:creationId xmlns:p14="http://schemas.microsoft.com/office/powerpoint/2010/main" val="167145712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Importance of Re-financing Analysis with Cash Sweep</a:t>
            </a:r>
          </a:p>
        </p:txBody>
      </p:sp>
      <p:sp>
        <p:nvSpPr>
          <p:cNvPr id="3" name="Content Placeholder 2"/>
          <p:cNvSpPr>
            <a:spLocks noGrp="1"/>
          </p:cNvSpPr>
          <p:nvPr>
            <p:ph idx="1"/>
          </p:nvPr>
        </p:nvSpPr>
        <p:spPr/>
        <p:txBody>
          <a:bodyPr/>
          <a:lstStyle/>
          <a:p>
            <a:r>
              <a:rPr lang="en-US" dirty="0"/>
              <a:t>Cash Sweeps seem to dramatically reduce the cash flow</a:t>
            </a:r>
          </a:p>
          <a:p>
            <a:r>
              <a:rPr lang="en-US" dirty="0"/>
              <a:t>But after the prepayments from the sweep (or even before), the project can be re-financed</a:t>
            </a:r>
          </a:p>
          <a:p>
            <a:r>
              <a:rPr lang="en-US" dirty="0"/>
              <a:t>You can even lock-in interest rates if you are worried about interest rate risk.</a:t>
            </a:r>
          </a:p>
          <a:p>
            <a:r>
              <a:rPr lang="en-US" dirty="0"/>
              <a:t>Again, re-financing changes everything – you can get you super dividends when you re-finance.</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185</a:t>
            </a:fld>
            <a:endParaRPr lang="en-GB" dirty="0"/>
          </a:p>
        </p:txBody>
      </p:sp>
    </p:spTree>
    <p:extLst>
      <p:ext uri="{BB962C8B-B14F-4D97-AF65-F5344CB8AC3E}">
        <p14:creationId xmlns:p14="http://schemas.microsoft.com/office/powerpoint/2010/main" val="108351118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6679926-F6B3-464D-8FD2-5AD4888C6D52}"/>
              </a:ext>
            </a:extLst>
          </p:cNvPr>
          <p:cNvSpPr>
            <a:spLocks noGrp="1"/>
          </p:cNvSpPr>
          <p:nvPr>
            <p:ph idx="1"/>
          </p:nvPr>
        </p:nvSpPr>
        <p:spPr/>
        <p:txBody>
          <a:bodyPr>
            <a:normAutofit fontScale="92500" lnSpcReduction="20000"/>
          </a:bodyPr>
          <a:lstStyle/>
          <a:p>
            <a:r>
              <a:rPr lang="en-US" sz="2800" dirty="0"/>
              <a:t>DSRA is built to get liquidity into the project because holding cash is very expensive – often 6 months of debt service which is arbitrary</a:t>
            </a:r>
          </a:p>
          <a:p>
            <a:pPr lvl="1"/>
            <a:r>
              <a:rPr lang="en-US" sz="2400" dirty="0"/>
              <a:t>Return on cash is about zero and opportunity cost of funds is equity or debt IRR</a:t>
            </a:r>
          </a:p>
          <a:p>
            <a:r>
              <a:rPr lang="en-US" sz="2800" dirty="0"/>
              <a:t>You can sometimes use a letter of credit instead of cash.</a:t>
            </a:r>
          </a:p>
          <a:p>
            <a:pPr lvl="1"/>
            <a:r>
              <a:rPr lang="en-US" sz="2400" dirty="0"/>
              <a:t>Letter of credit should have a parent guarantee</a:t>
            </a:r>
          </a:p>
          <a:p>
            <a:pPr lvl="1"/>
            <a:r>
              <a:rPr lang="en-US" sz="2400" dirty="0"/>
              <a:t>Paying an LC fee costs much less than the opportunity cost of funds</a:t>
            </a:r>
          </a:p>
          <a:p>
            <a:r>
              <a:rPr lang="en-US" sz="2800" dirty="0"/>
              <a:t>If debt size is driven by the DSCR and not the debt to capital, then the DSRA is funded by equity and not debt.  This is because the level of debt is given.</a:t>
            </a:r>
          </a:p>
          <a:p>
            <a:r>
              <a:rPr lang="en-US" sz="2800" dirty="0"/>
              <a:t>If the debt to capital is high and the equity contribution is low, the DSRA can be very costly to the equity IRR because of high debt service and low equity.</a:t>
            </a:r>
          </a:p>
        </p:txBody>
      </p:sp>
      <p:sp>
        <p:nvSpPr>
          <p:cNvPr id="3" name="Title 2">
            <a:extLst>
              <a:ext uri="{FF2B5EF4-FFF2-40B4-BE49-F238E27FC236}">
                <a16:creationId xmlns:a16="http://schemas.microsoft.com/office/drawing/2014/main" id="{D2CA631A-EB01-4C03-B169-442854D0C53D}"/>
              </a:ext>
            </a:extLst>
          </p:cNvPr>
          <p:cNvSpPr>
            <a:spLocks noGrp="1"/>
          </p:cNvSpPr>
          <p:nvPr>
            <p:ph type="title"/>
          </p:nvPr>
        </p:nvSpPr>
        <p:spPr/>
        <p:txBody>
          <a:bodyPr/>
          <a:lstStyle/>
          <a:p>
            <a:r>
              <a:rPr lang="en-US" dirty="0"/>
              <a:t>DSRA and Liquidity</a:t>
            </a:r>
          </a:p>
        </p:txBody>
      </p:sp>
    </p:spTree>
    <p:extLst>
      <p:ext uri="{BB962C8B-B14F-4D97-AF65-F5344CB8AC3E}">
        <p14:creationId xmlns:p14="http://schemas.microsoft.com/office/powerpoint/2010/main" val="249146208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EA0B42-5D92-492F-86A3-6705A3E3B915}"/>
              </a:ext>
            </a:extLst>
          </p:cNvPr>
          <p:cNvSpPr>
            <a:spLocks noGrp="1"/>
          </p:cNvSpPr>
          <p:nvPr>
            <p:ph idx="1"/>
          </p:nvPr>
        </p:nvSpPr>
        <p:spPr/>
        <p:txBody>
          <a:bodyPr/>
          <a:lstStyle/>
          <a:p>
            <a:r>
              <a:rPr lang="en-US" dirty="0"/>
              <a:t>Bankers should not care if the DSRA is funded by debt or equity – the idea is just to have liquidity when temporary bad things happen or to have time to restructure.</a:t>
            </a:r>
          </a:p>
          <a:p>
            <a:r>
              <a:rPr lang="en-US" dirty="0"/>
              <a:t>You can make the last repayment the DSRA. In this case, with sculpting, the amount of the cash flow increases and the debt also increases.  This has a small positive effect on the equity IRR as shown in the next slide.</a:t>
            </a:r>
          </a:p>
        </p:txBody>
      </p:sp>
      <p:sp>
        <p:nvSpPr>
          <p:cNvPr id="3" name="Title 2">
            <a:extLst>
              <a:ext uri="{FF2B5EF4-FFF2-40B4-BE49-F238E27FC236}">
                <a16:creationId xmlns:a16="http://schemas.microsoft.com/office/drawing/2014/main" id="{B2AF4E3A-19D3-4BC0-9113-4D278AAC7164}"/>
              </a:ext>
            </a:extLst>
          </p:cNvPr>
          <p:cNvSpPr>
            <a:spLocks noGrp="1"/>
          </p:cNvSpPr>
          <p:nvPr>
            <p:ph type="title"/>
          </p:nvPr>
        </p:nvSpPr>
        <p:spPr/>
        <p:txBody>
          <a:bodyPr>
            <a:normAutofit fontScale="90000"/>
          </a:bodyPr>
          <a:lstStyle/>
          <a:p>
            <a:r>
              <a:rPr lang="en-US" dirty="0"/>
              <a:t>Using the DSRA as the Final Repayment in Sculpting</a:t>
            </a:r>
          </a:p>
        </p:txBody>
      </p:sp>
      <p:sp>
        <p:nvSpPr>
          <p:cNvPr id="4" name="Slide Number Placeholder 3">
            <a:extLst>
              <a:ext uri="{FF2B5EF4-FFF2-40B4-BE49-F238E27FC236}">
                <a16:creationId xmlns:a16="http://schemas.microsoft.com/office/drawing/2014/main" id="{85CB1131-9A19-4978-8718-FDFB7196746F}"/>
              </a:ext>
            </a:extLst>
          </p:cNvPr>
          <p:cNvSpPr>
            <a:spLocks noGrp="1"/>
          </p:cNvSpPr>
          <p:nvPr>
            <p:ph type="sldNum" sz="quarter" idx="12"/>
          </p:nvPr>
        </p:nvSpPr>
        <p:spPr/>
        <p:txBody>
          <a:bodyPr/>
          <a:lstStyle/>
          <a:p>
            <a:pPr algn="ctr"/>
            <a:fld id="{0C3A1854-6B63-4059-B360-A3C4972BF0FC}" type="slidenum">
              <a:rPr lang="ko-KR" altLang="en-US" smtClean="0"/>
              <a:pPr algn="ctr"/>
              <a:t>187</a:t>
            </a:fld>
            <a:endParaRPr lang="ko-KR" altLang="en-US" dirty="0"/>
          </a:p>
        </p:txBody>
      </p:sp>
    </p:spTree>
    <p:extLst>
      <p:ext uri="{BB962C8B-B14F-4D97-AF65-F5344CB8AC3E}">
        <p14:creationId xmlns:p14="http://schemas.microsoft.com/office/powerpoint/2010/main" val="303881947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EA0B42-5D92-492F-86A3-6705A3E3B915}"/>
              </a:ext>
            </a:extLst>
          </p:cNvPr>
          <p:cNvSpPr>
            <a:spLocks noGrp="1"/>
          </p:cNvSpPr>
          <p:nvPr>
            <p:ph idx="1"/>
          </p:nvPr>
        </p:nvSpPr>
        <p:spPr>
          <a:xfrm>
            <a:off x="215855" y="1131216"/>
            <a:ext cx="8862157" cy="1432875"/>
          </a:xfrm>
        </p:spPr>
        <p:txBody>
          <a:bodyPr>
            <a:normAutofit fontScale="92500" lnSpcReduction="20000"/>
          </a:bodyPr>
          <a:lstStyle/>
          <a:p>
            <a:r>
              <a:rPr lang="en-US" dirty="0"/>
              <a:t>The example below shows the effect of using the DSRA in sculpting debt. The left hand side includes DSRA and the right hand side does not. Without DSRA the IRR is 12.65%.</a:t>
            </a:r>
          </a:p>
        </p:txBody>
      </p:sp>
      <p:sp>
        <p:nvSpPr>
          <p:cNvPr id="3" name="Title 2">
            <a:extLst>
              <a:ext uri="{FF2B5EF4-FFF2-40B4-BE49-F238E27FC236}">
                <a16:creationId xmlns:a16="http://schemas.microsoft.com/office/drawing/2014/main" id="{B2AF4E3A-19D3-4BC0-9113-4D278AAC7164}"/>
              </a:ext>
            </a:extLst>
          </p:cNvPr>
          <p:cNvSpPr>
            <a:spLocks noGrp="1"/>
          </p:cNvSpPr>
          <p:nvPr>
            <p:ph type="title"/>
          </p:nvPr>
        </p:nvSpPr>
        <p:spPr/>
        <p:txBody>
          <a:bodyPr>
            <a:normAutofit fontScale="90000"/>
          </a:bodyPr>
          <a:lstStyle/>
          <a:p>
            <a:r>
              <a:rPr lang="en-US" dirty="0"/>
              <a:t>Example Using the DSRA as the Final Repayment in Sculpting</a:t>
            </a:r>
          </a:p>
        </p:txBody>
      </p:sp>
      <p:sp>
        <p:nvSpPr>
          <p:cNvPr id="4" name="Slide Number Placeholder 3">
            <a:extLst>
              <a:ext uri="{FF2B5EF4-FFF2-40B4-BE49-F238E27FC236}">
                <a16:creationId xmlns:a16="http://schemas.microsoft.com/office/drawing/2014/main" id="{85CB1131-9A19-4978-8718-FDFB7196746F}"/>
              </a:ext>
            </a:extLst>
          </p:cNvPr>
          <p:cNvSpPr>
            <a:spLocks noGrp="1"/>
          </p:cNvSpPr>
          <p:nvPr>
            <p:ph type="sldNum" sz="quarter" idx="12"/>
          </p:nvPr>
        </p:nvSpPr>
        <p:spPr/>
        <p:txBody>
          <a:bodyPr/>
          <a:lstStyle/>
          <a:p>
            <a:pPr algn="ctr"/>
            <a:fld id="{0C3A1854-6B63-4059-B360-A3C4972BF0FC}" type="slidenum">
              <a:rPr lang="ko-KR" altLang="en-US" smtClean="0"/>
              <a:pPr algn="ctr"/>
              <a:t>188</a:t>
            </a:fld>
            <a:endParaRPr lang="ko-KR" altLang="en-US" dirty="0"/>
          </a:p>
        </p:txBody>
      </p:sp>
      <p:pic>
        <p:nvPicPr>
          <p:cNvPr id="8" name="Picture 7">
            <a:extLst>
              <a:ext uri="{FF2B5EF4-FFF2-40B4-BE49-F238E27FC236}">
                <a16:creationId xmlns:a16="http://schemas.microsoft.com/office/drawing/2014/main" id="{79087065-F36D-4E80-860B-989556D57B43}"/>
              </a:ext>
            </a:extLst>
          </p:cNvPr>
          <p:cNvPicPr>
            <a:picLocks noChangeAspect="1"/>
          </p:cNvPicPr>
          <p:nvPr/>
        </p:nvPicPr>
        <p:blipFill>
          <a:blip r:embed="rId2"/>
          <a:stretch>
            <a:fillRect/>
          </a:stretch>
        </p:blipFill>
        <p:spPr>
          <a:xfrm>
            <a:off x="4807670" y="2988348"/>
            <a:ext cx="4080725" cy="2981226"/>
          </a:xfrm>
          <a:prstGeom prst="rect">
            <a:avLst/>
          </a:prstGeom>
        </p:spPr>
      </p:pic>
      <p:pic>
        <p:nvPicPr>
          <p:cNvPr id="9" name="Picture 8">
            <a:extLst>
              <a:ext uri="{FF2B5EF4-FFF2-40B4-BE49-F238E27FC236}">
                <a16:creationId xmlns:a16="http://schemas.microsoft.com/office/drawing/2014/main" id="{7786EE6B-B0C1-4F31-9673-5699EDC93D2E}"/>
              </a:ext>
            </a:extLst>
          </p:cNvPr>
          <p:cNvPicPr>
            <a:picLocks noChangeAspect="1"/>
          </p:cNvPicPr>
          <p:nvPr/>
        </p:nvPicPr>
        <p:blipFill>
          <a:blip r:embed="rId3"/>
          <a:stretch>
            <a:fillRect/>
          </a:stretch>
        </p:blipFill>
        <p:spPr>
          <a:xfrm>
            <a:off x="215855" y="2988348"/>
            <a:ext cx="4157101" cy="3031452"/>
          </a:xfrm>
          <a:prstGeom prst="rect">
            <a:avLst/>
          </a:prstGeom>
        </p:spPr>
      </p:pic>
      <p:cxnSp>
        <p:nvCxnSpPr>
          <p:cNvPr id="11" name="Straight Arrow Connector 10">
            <a:extLst>
              <a:ext uri="{FF2B5EF4-FFF2-40B4-BE49-F238E27FC236}">
                <a16:creationId xmlns:a16="http://schemas.microsoft.com/office/drawing/2014/main" id="{7D18C72A-B45B-4784-8513-EC226460356B}"/>
              </a:ext>
            </a:extLst>
          </p:cNvPr>
          <p:cNvCxnSpPr/>
          <p:nvPr/>
        </p:nvCxnSpPr>
        <p:spPr>
          <a:xfrm>
            <a:off x="1640264" y="4194928"/>
            <a:ext cx="2271860" cy="848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FFD59A0-E8DE-4743-8ADF-C1263DDECEF0}"/>
              </a:ext>
            </a:extLst>
          </p:cNvPr>
          <p:cNvCxnSpPr/>
          <p:nvPr/>
        </p:nvCxnSpPr>
        <p:spPr>
          <a:xfrm>
            <a:off x="6240544" y="4279769"/>
            <a:ext cx="2158738" cy="763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192985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DA5DB-C31C-405D-BF26-9D226E32A486}"/>
              </a:ext>
            </a:extLst>
          </p:cNvPr>
          <p:cNvSpPr>
            <a:spLocks noGrp="1"/>
          </p:cNvSpPr>
          <p:nvPr>
            <p:ph idx="1"/>
          </p:nvPr>
        </p:nvSpPr>
        <p:spPr>
          <a:xfrm>
            <a:off x="405353" y="1055803"/>
            <a:ext cx="8352147" cy="2092749"/>
          </a:xfrm>
        </p:spPr>
        <p:txBody>
          <a:bodyPr>
            <a:normAutofit lnSpcReduction="10000"/>
          </a:bodyPr>
          <a:lstStyle/>
          <a:p>
            <a:r>
              <a:rPr lang="en-US" dirty="0"/>
              <a:t>The example below shows that with a high debt to capital ratio driven by sculpting and a high IRR, the DSRA in LC can make a big difference to the equity IRR – 11.96% to 14.92% as shown below.</a:t>
            </a:r>
          </a:p>
        </p:txBody>
      </p:sp>
      <p:sp>
        <p:nvSpPr>
          <p:cNvPr id="3" name="Title 2">
            <a:extLst>
              <a:ext uri="{FF2B5EF4-FFF2-40B4-BE49-F238E27FC236}">
                <a16:creationId xmlns:a16="http://schemas.microsoft.com/office/drawing/2014/main" id="{DED9A6CC-17FE-46CD-A44A-2CEECE86FB98}"/>
              </a:ext>
            </a:extLst>
          </p:cNvPr>
          <p:cNvSpPr>
            <a:spLocks noGrp="1"/>
          </p:cNvSpPr>
          <p:nvPr>
            <p:ph type="title"/>
          </p:nvPr>
        </p:nvSpPr>
        <p:spPr/>
        <p:txBody>
          <a:bodyPr/>
          <a:lstStyle/>
          <a:p>
            <a:r>
              <a:rPr lang="en-US" dirty="0"/>
              <a:t>Use of LC Instead of the DSRA</a:t>
            </a:r>
          </a:p>
        </p:txBody>
      </p:sp>
      <p:sp>
        <p:nvSpPr>
          <p:cNvPr id="4" name="Slide Number Placeholder 3">
            <a:extLst>
              <a:ext uri="{FF2B5EF4-FFF2-40B4-BE49-F238E27FC236}">
                <a16:creationId xmlns:a16="http://schemas.microsoft.com/office/drawing/2014/main" id="{78FA3E04-BA96-4A02-BFD9-73A605B96341}"/>
              </a:ext>
            </a:extLst>
          </p:cNvPr>
          <p:cNvSpPr>
            <a:spLocks noGrp="1"/>
          </p:cNvSpPr>
          <p:nvPr>
            <p:ph type="sldNum" sz="quarter" idx="12"/>
          </p:nvPr>
        </p:nvSpPr>
        <p:spPr/>
        <p:txBody>
          <a:bodyPr/>
          <a:lstStyle/>
          <a:p>
            <a:pPr algn="ctr"/>
            <a:fld id="{0C3A1854-6B63-4059-B360-A3C4972BF0FC}" type="slidenum">
              <a:rPr lang="ko-KR" altLang="en-US" smtClean="0"/>
              <a:pPr algn="ctr"/>
              <a:t>189</a:t>
            </a:fld>
            <a:endParaRPr lang="ko-KR" altLang="en-US" dirty="0"/>
          </a:p>
        </p:txBody>
      </p:sp>
      <p:pic>
        <p:nvPicPr>
          <p:cNvPr id="5" name="Picture 4">
            <a:extLst>
              <a:ext uri="{FF2B5EF4-FFF2-40B4-BE49-F238E27FC236}">
                <a16:creationId xmlns:a16="http://schemas.microsoft.com/office/drawing/2014/main" id="{8FC772E0-8C81-4CA6-A9C5-07A0227C0246}"/>
              </a:ext>
            </a:extLst>
          </p:cNvPr>
          <p:cNvPicPr>
            <a:picLocks noChangeAspect="1"/>
          </p:cNvPicPr>
          <p:nvPr/>
        </p:nvPicPr>
        <p:blipFill>
          <a:blip r:embed="rId2"/>
          <a:stretch>
            <a:fillRect/>
          </a:stretch>
        </p:blipFill>
        <p:spPr>
          <a:xfrm>
            <a:off x="154101" y="3501959"/>
            <a:ext cx="4408472" cy="2492554"/>
          </a:xfrm>
          <a:prstGeom prst="rect">
            <a:avLst/>
          </a:prstGeom>
        </p:spPr>
      </p:pic>
      <p:pic>
        <p:nvPicPr>
          <p:cNvPr id="6" name="Picture 5">
            <a:extLst>
              <a:ext uri="{FF2B5EF4-FFF2-40B4-BE49-F238E27FC236}">
                <a16:creationId xmlns:a16="http://schemas.microsoft.com/office/drawing/2014/main" id="{35A0A9A0-D469-4FA5-8483-1AF8C8F38FCE}"/>
              </a:ext>
            </a:extLst>
          </p:cNvPr>
          <p:cNvPicPr>
            <a:picLocks noChangeAspect="1"/>
          </p:cNvPicPr>
          <p:nvPr/>
        </p:nvPicPr>
        <p:blipFill>
          <a:blip r:embed="rId3"/>
          <a:stretch>
            <a:fillRect/>
          </a:stretch>
        </p:blipFill>
        <p:spPr>
          <a:xfrm>
            <a:off x="4703268" y="3469064"/>
            <a:ext cx="4374744" cy="2439672"/>
          </a:xfrm>
          <a:prstGeom prst="rect">
            <a:avLst/>
          </a:prstGeom>
        </p:spPr>
      </p:pic>
      <p:cxnSp>
        <p:nvCxnSpPr>
          <p:cNvPr id="8" name="Straight Arrow Connector 7">
            <a:extLst>
              <a:ext uri="{FF2B5EF4-FFF2-40B4-BE49-F238E27FC236}">
                <a16:creationId xmlns:a16="http://schemas.microsoft.com/office/drawing/2014/main" id="{9B415318-0AAC-450D-9873-5D4293EDD5D6}"/>
              </a:ext>
            </a:extLst>
          </p:cNvPr>
          <p:cNvCxnSpPr/>
          <p:nvPr/>
        </p:nvCxnSpPr>
        <p:spPr>
          <a:xfrm>
            <a:off x="1338606" y="4374037"/>
            <a:ext cx="2714920" cy="11500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3BFE587-FD1C-4129-9C9D-E9F340E808D3}"/>
              </a:ext>
            </a:extLst>
          </p:cNvPr>
          <p:cNvCxnSpPr/>
          <p:nvPr/>
        </p:nvCxnSpPr>
        <p:spPr>
          <a:xfrm>
            <a:off x="5920033" y="4769963"/>
            <a:ext cx="2611225" cy="7164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0116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D3E87C0-9604-417E-9D37-4198782EB57A}"/>
              </a:ext>
            </a:extLst>
          </p:cNvPr>
          <p:cNvPicPr>
            <a:picLocks noGrp="1" noChangeAspect="1"/>
          </p:cNvPicPr>
          <p:nvPr>
            <p:ph idx="1"/>
          </p:nvPr>
        </p:nvPicPr>
        <p:blipFill>
          <a:blip r:embed="rId2"/>
          <a:stretch>
            <a:fillRect/>
          </a:stretch>
        </p:blipFill>
        <p:spPr>
          <a:xfrm>
            <a:off x="628650" y="1460795"/>
            <a:ext cx="7902575" cy="4519023"/>
          </a:xfrm>
          <a:prstGeom prst="rect">
            <a:avLst/>
          </a:prstGeom>
        </p:spPr>
      </p:pic>
      <p:sp>
        <p:nvSpPr>
          <p:cNvPr id="3" name="Title 2">
            <a:extLst>
              <a:ext uri="{FF2B5EF4-FFF2-40B4-BE49-F238E27FC236}">
                <a16:creationId xmlns:a16="http://schemas.microsoft.com/office/drawing/2014/main" id="{263A8CBA-33DC-46E1-B761-7A6D5257F62C}"/>
              </a:ext>
            </a:extLst>
          </p:cNvPr>
          <p:cNvSpPr>
            <a:spLocks noGrp="1"/>
          </p:cNvSpPr>
          <p:nvPr>
            <p:ph type="title"/>
          </p:nvPr>
        </p:nvSpPr>
        <p:spPr/>
        <p:txBody>
          <a:bodyPr/>
          <a:lstStyle/>
          <a:p>
            <a:r>
              <a:rPr lang="en-US" dirty="0"/>
              <a:t>Eurotunnel – Every Mistake</a:t>
            </a:r>
          </a:p>
        </p:txBody>
      </p:sp>
    </p:spTree>
    <p:extLst>
      <p:ext uri="{BB962C8B-B14F-4D97-AF65-F5344CB8AC3E}">
        <p14:creationId xmlns:p14="http://schemas.microsoft.com/office/powerpoint/2010/main" val="43139302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normAutofit fontScale="92500"/>
          </a:bodyPr>
          <a:lstStyle/>
          <a:p>
            <a:pPr>
              <a:lnSpc>
                <a:spcPct val="80000"/>
              </a:lnSpc>
            </a:pPr>
            <a:r>
              <a:rPr lang="en-US" altLang="en-US" sz="2000" dirty="0"/>
              <a:t>On the Closing Date, an amount equal to 10% of the original principal amount of the Bonds will be deposited in the Debt Service Reserve Account of the Debt Service Reserve Fund from the proceeds of the Bonds. </a:t>
            </a:r>
          </a:p>
          <a:p>
            <a:pPr>
              <a:lnSpc>
                <a:spcPct val="80000"/>
              </a:lnSpc>
            </a:pPr>
            <a:r>
              <a:rPr lang="en-US" altLang="en-US" sz="2000" dirty="0"/>
              <a:t>The amounts in the Debt Service Reserve Account will be used only for the purpose of making payments into the related Interest Subaccounts, the Principal Subaccounts and Sinking Fund Installment Subaccounts for the Bonds  </a:t>
            </a:r>
          </a:p>
          <a:p>
            <a:pPr>
              <a:lnSpc>
                <a:spcPct val="80000"/>
              </a:lnSpc>
            </a:pPr>
            <a:r>
              <a:rPr lang="en-US" altLang="en-US" sz="2000" dirty="0"/>
              <a:t>If a disbursement is made under a Debt Service Reserve Account Facility, the Trustee shall apply amounts transferred from the Operating Revenue Account to the applicable Debt Service Reserve Account to either cause the reinstatement of the maximum limits of such Debt Service Reserve Account Facility. The Trustee will apply moneys on deposit in a Debt Service Reserve Account prior to any drawing on any Debt Service Reserve Account Facility. </a:t>
            </a:r>
          </a:p>
          <a:p>
            <a:pPr>
              <a:lnSpc>
                <a:spcPct val="80000"/>
              </a:lnSpc>
            </a:pPr>
            <a:r>
              <a:rPr lang="en-US" altLang="en-US" sz="2000" dirty="0"/>
              <a:t>In the event that any amount shall be withdrawn from a Debt Service Reserve Account for payments into an Interest Subaccount, Principal Subaccount or Sinking Fund Installment Subaccount or there exists a deficiency in a Debt Service Reserve Account which is to be reinstated, such withdrawals shall be subsequently restored from Revenues available on a pro rata basis after all required payments have been made into such Interest Subaccount, </a:t>
            </a:r>
          </a:p>
        </p:txBody>
      </p:sp>
      <p:sp>
        <p:nvSpPr>
          <p:cNvPr id="153602" name="Rectangle 2"/>
          <p:cNvSpPr>
            <a:spLocks noGrp="1" noChangeArrowheads="1"/>
          </p:cNvSpPr>
          <p:nvPr>
            <p:ph type="title"/>
          </p:nvPr>
        </p:nvSpPr>
        <p:spPr/>
        <p:txBody>
          <a:bodyPr/>
          <a:lstStyle/>
          <a:p>
            <a:r>
              <a:rPr lang="en-US" altLang="en-US" dirty="0"/>
              <a:t>Debt Service Reserve Language</a:t>
            </a:r>
          </a:p>
        </p:txBody>
      </p:sp>
    </p:spTree>
    <p:extLst>
      <p:ext uri="{BB962C8B-B14F-4D97-AF65-F5344CB8AC3E}">
        <p14:creationId xmlns:p14="http://schemas.microsoft.com/office/powerpoint/2010/main" val="414431239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14: Other Project Finance Subjects: IRR problems, Risk and Value Changes over Life of Project, Resource Analysis and Debt Sizing</a:t>
            </a:r>
          </a:p>
        </p:txBody>
      </p:sp>
    </p:spTree>
    <p:extLst>
      <p:ext uri="{BB962C8B-B14F-4D97-AF65-F5344CB8AC3E}">
        <p14:creationId xmlns:p14="http://schemas.microsoft.com/office/powerpoint/2010/main" val="158999403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sz="2000" dirty="0"/>
              <a:t>Valuation theory with respect to projects generally involves risk reduction as a project progresses through phases.</a:t>
            </a:r>
          </a:p>
          <a:p>
            <a:r>
              <a:rPr lang="en-US" sz="2000" dirty="0"/>
              <a:t>In Europe, there are many stories (but not much data) about how insurance companies purchase existing projects with operating history and are willing to accept equity IRR’s as low as 5-6%.</a:t>
            </a:r>
          </a:p>
          <a:p>
            <a:r>
              <a:rPr lang="en-US" sz="2000" dirty="0"/>
              <a:t>The idea behind a low cost of capital for mature projects is the following:</a:t>
            </a:r>
          </a:p>
          <a:p>
            <a:pPr lvl="1"/>
            <a:r>
              <a:rPr lang="en-US" sz="1600" dirty="0"/>
              <a:t>During the development stage, expenditures occur with large risks associated with permitting, problematic wind studies, construction cost over-runs, ability to secure tariffs etc. The required equity IRR during the development stage can be 15% to account for the project not being successfully methods.</a:t>
            </a:r>
          </a:p>
          <a:p>
            <a:pPr lvl="1"/>
            <a:r>
              <a:rPr lang="en-US" sz="1600" dirty="0"/>
              <a:t>Once the development is finished or in late stages, the risk is reduced by a large margin.  However there are still risks associated with successfully completing construction at budget and on time.  The reduced risk during the construction phase may reduce the required equity IRR to something like 12%</a:t>
            </a:r>
          </a:p>
          <a:p>
            <a:pPr lvl="1"/>
            <a:r>
              <a:rPr lang="en-US" sz="1600" dirty="0"/>
              <a:t>After construction, the remaining risk for a project with a fixed price contract is that the estimated wind production will not be met.  Given this risk, the discount risk is still above the cost of capital for bonds and may be in the range of 8-10%.</a:t>
            </a:r>
          </a:p>
          <a:p>
            <a:pPr lvl="1"/>
            <a:r>
              <a:rPr lang="en-US" sz="1600" dirty="0"/>
              <a:t>Once operating history is available, the risk is not much higher than the debt cost or the interest rate on long-term bonds. With bonds yielding below 3%, a return of 6% provides a good premium for risk. </a:t>
            </a:r>
          </a:p>
        </p:txBody>
      </p:sp>
      <p:sp>
        <p:nvSpPr>
          <p:cNvPr id="2" name="Title 1"/>
          <p:cNvSpPr>
            <a:spLocks noGrp="1"/>
          </p:cNvSpPr>
          <p:nvPr>
            <p:ph type="title"/>
          </p:nvPr>
        </p:nvSpPr>
        <p:spPr/>
        <p:txBody>
          <a:bodyPr>
            <a:normAutofit fontScale="90000"/>
          </a:bodyPr>
          <a:lstStyle/>
          <a:p>
            <a:r>
              <a:rPr lang="en-US" dirty="0"/>
              <a:t>A Little Theory about Valuation and Risk of Projects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192</a:t>
            </a:fld>
            <a:endParaRPr lang="en-US" dirty="0"/>
          </a:p>
        </p:txBody>
      </p:sp>
    </p:spTree>
    <p:extLst>
      <p:ext uri="{BB962C8B-B14F-4D97-AF65-F5344CB8AC3E}">
        <p14:creationId xmlns:p14="http://schemas.microsoft.com/office/powerpoint/2010/main" val="32683923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Re-financing and Early Project Sale</a:t>
            </a:r>
          </a:p>
        </p:txBody>
      </p:sp>
      <p:sp>
        <p:nvSpPr>
          <p:cNvPr id="3" name="Content Placeholder 2"/>
          <p:cNvSpPr>
            <a:spLocks noGrp="1"/>
          </p:cNvSpPr>
          <p:nvPr>
            <p:ph idx="1"/>
          </p:nvPr>
        </p:nvSpPr>
        <p:spPr/>
        <p:txBody>
          <a:bodyPr>
            <a:normAutofit lnSpcReduction="10000"/>
          </a:bodyPr>
          <a:lstStyle/>
          <a:p>
            <a:r>
              <a:rPr lang="en-US" dirty="0"/>
              <a:t>Timing strategies and sales value. How different types of projects have differences in risk reduction over time, and why wind projects probably have more of a risk reduction than other electricity projects. Show how the effects of changing risk and selling to a Yieldco can be demonstrated with measuring IRR over time with changing buyer IRRs. Demonstrate how optimal holding periods can be computed with various IRR hurdle rate assumptions.</a:t>
            </a:r>
          </a:p>
        </p:txBody>
      </p:sp>
      <p:sp>
        <p:nvSpPr>
          <p:cNvPr id="4" name="Slide Number Placeholder 3"/>
          <p:cNvSpPr>
            <a:spLocks noGrp="1"/>
          </p:cNvSpPr>
          <p:nvPr>
            <p:ph type="sldNum" sz="quarter" idx="12"/>
          </p:nvPr>
        </p:nvSpPr>
        <p:spPr/>
        <p:txBody>
          <a:bodyPr/>
          <a:lstStyle/>
          <a:p>
            <a:fld id="{EB241CD2-1E45-42A3-B213-66A034DF9A3B}" type="slidenum">
              <a:rPr lang="en-GB" smtClean="0"/>
              <a:t>193</a:t>
            </a:fld>
            <a:endParaRPr lang="en-GB" dirty="0"/>
          </a:p>
        </p:txBody>
      </p:sp>
    </p:spTree>
    <p:extLst>
      <p:ext uri="{BB962C8B-B14F-4D97-AF65-F5344CB8AC3E}">
        <p14:creationId xmlns:p14="http://schemas.microsoft.com/office/powerpoint/2010/main" val="1424539191"/>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1"/>
            <a:ext cx="8005212" cy="2500281"/>
          </a:xfrm>
        </p:spPr>
        <p:txBody>
          <a:bodyPr>
            <a:normAutofit fontScale="77500" lnSpcReduction="20000"/>
          </a:bodyPr>
          <a:lstStyle/>
          <a:p>
            <a:r>
              <a:rPr lang="en-US" dirty="0"/>
              <a:t>As part of this task we have reviewed detailed financial data of Yieldco’s including prospectuses and annual financial reports. One of the last companies that we investigated was Brookfield Renewable Energy Partners (BEP). In its notes to financial statements,  discount rates that are applied to both contractual cash flows and non-contracted cash flows in asset valuation are presented. It is assumed that the cost of capital represents after tax cost of capital although this is not specified in the report.</a:t>
            </a:r>
          </a:p>
        </p:txBody>
      </p:sp>
      <p:sp>
        <p:nvSpPr>
          <p:cNvPr id="2" name="Title 1"/>
          <p:cNvSpPr>
            <a:spLocks noGrp="1"/>
          </p:cNvSpPr>
          <p:nvPr>
            <p:ph type="title"/>
          </p:nvPr>
        </p:nvSpPr>
        <p:spPr/>
        <p:txBody>
          <a:bodyPr>
            <a:normAutofit fontScale="90000"/>
          </a:bodyPr>
          <a:lstStyle/>
          <a:p>
            <a:r>
              <a:rPr lang="en-US" dirty="0"/>
              <a:t>Verification of Cost of Capital from Published Data in Yieldco Reports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194</a:t>
            </a:fld>
            <a:endParaRPr lang="en-US" dirty="0"/>
          </a:p>
        </p:txBody>
      </p:sp>
      <p:pic>
        <p:nvPicPr>
          <p:cNvPr id="7" name="Picture 6"/>
          <p:cNvPicPr>
            <a:picLocks noChangeAspect="1"/>
          </p:cNvPicPr>
          <p:nvPr/>
        </p:nvPicPr>
        <p:blipFill>
          <a:blip r:embed="rId2"/>
          <a:stretch>
            <a:fillRect/>
          </a:stretch>
        </p:blipFill>
        <p:spPr>
          <a:xfrm>
            <a:off x="397325" y="3763473"/>
            <a:ext cx="8129588" cy="2714625"/>
          </a:xfrm>
          <a:prstGeom prst="rect">
            <a:avLst/>
          </a:prstGeom>
        </p:spPr>
      </p:pic>
    </p:spTree>
    <p:extLst>
      <p:ext uri="{BB962C8B-B14F-4D97-AF65-F5344CB8AC3E}">
        <p14:creationId xmlns:p14="http://schemas.microsoft.com/office/powerpoint/2010/main" val="964591027"/>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8CFD2A7-02A7-43BA-9FCA-633BD42A4ED5}"/>
              </a:ext>
            </a:extLst>
          </p:cNvPr>
          <p:cNvSpPr>
            <a:spLocks noGrp="1" noChangeArrowheads="1"/>
          </p:cNvSpPr>
          <p:nvPr>
            <p:ph type="title"/>
          </p:nvPr>
        </p:nvSpPr>
        <p:spPr/>
        <p:txBody>
          <a:bodyPr/>
          <a:lstStyle/>
          <a:p>
            <a:r>
              <a:rPr lang="en-US" altLang="en-US" dirty="0"/>
              <a:t>Equity Returns and Re-Financing</a:t>
            </a:r>
          </a:p>
        </p:txBody>
      </p:sp>
      <p:pic>
        <p:nvPicPr>
          <p:cNvPr id="53251" name="Picture 4">
            <a:extLst>
              <a:ext uri="{FF2B5EF4-FFF2-40B4-BE49-F238E27FC236}">
                <a16:creationId xmlns:a16="http://schemas.microsoft.com/office/drawing/2014/main" id="{77727127-F85C-46CF-8745-BC2B5E95C1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1463" y="1524000"/>
            <a:ext cx="6289675" cy="4572000"/>
          </a:xfrm>
        </p:spPr>
      </p:pic>
    </p:spTree>
    <p:extLst>
      <p:ext uri="{BB962C8B-B14F-4D97-AF65-F5344CB8AC3E}">
        <p14:creationId xmlns:p14="http://schemas.microsoft.com/office/powerpoint/2010/main" val="4522009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2"/>
            <a:ext cx="8081718" cy="2644665"/>
          </a:xfrm>
        </p:spPr>
        <p:txBody>
          <a:bodyPr>
            <a:normAutofit fontScale="70000" lnSpcReduction="20000"/>
          </a:bodyPr>
          <a:lstStyle/>
          <a:p>
            <a:r>
              <a:rPr lang="en-US" dirty="0"/>
              <a:t>For valuation of assets the most relevant multiple is the EV/EBITDA ratio. This is because the EBITDA is not affected by financing and because the EV/EBITDA ratio can be computed from IPO’s of Yieldco’s. For Yieldco projects that have minimal capital expenditures and small or no growth in cash flow, the EV/EBITDA can be used to derive an implied pre-tax IRR and an overall cost of capital (this is further explained in the appendix). The IRR’s from this analysis are lower than the low case pre-tax cost of capital assumption.</a:t>
            </a:r>
          </a:p>
        </p:txBody>
      </p:sp>
      <p:sp>
        <p:nvSpPr>
          <p:cNvPr id="2" name="Title 1"/>
          <p:cNvSpPr>
            <a:spLocks noGrp="1"/>
          </p:cNvSpPr>
          <p:nvPr>
            <p:ph type="title"/>
          </p:nvPr>
        </p:nvSpPr>
        <p:spPr/>
        <p:txBody>
          <a:bodyPr/>
          <a:lstStyle/>
          <a:p>
            <a:r>
              <a:rPr lang="en-US" dirty="0"/>
              <a:t>Transaction Multiples from Yieldco IPO’s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196</a:t>
            </a:fld>
            <a:endParaRPr lang="en-US" dirty="0"/>
          </a:p>
        </p:txBody>
      </p:sp>
      <p:pic>
        <p:nvPicPr>
          <p:cNvPr id="4" name="Picture 3"/>
          <p:cNvPicPr>
            <a:picLocks noChangeAspect="1"/>
          </p:cNvPicPr>
          <p:nvPr/>
        </p:nvPicPr>
        <p:blipFill>
          <a:blip r:embed="rId2"/>
          <a:stretch>
            <a:fillRect/>
          </a:stretch>
        </p:blipFill>
        <p:spPr>
          <a:xfrm>
            <a:off x="1137996" y="3813123"/>
            <a:ext cx="5555254" cy="2464745"/>
          </a:xfrm>
          <a:prstGeom prst="rect">
            <a:avLst/>
          </a:prstGeom>
        </p:spPr>
      </p:pic>
    </p:spTree>
    <p:extLst>
      <p:ext uri="{BB962C8B-B14F-4D97-AF65-F5344CB8AC3E}">
        <p14:creationId xmlns:p14="http://schemas.microsoft.com/office/powerpoint/2010/main" val="45633499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D1F0FA69-1078-440A-8356-88DEC52560D1}"/>
              </a:ext>
            </a:extLst>
          </p:cNvPr>
          <p:cNvSpPr>
            <a:spLocks noGrp="1" noChangeArrowheads="1"/>
          </p:cNvSpPr>
          <p:nvPr>
            <p:ph type="title"/>
          </p:nvPr>
        </p:nvSpPr>
        <p:spPr/>
        <p:txBody>
          <a:bodyPr/>
          <a:lstStyle/>
          <a:p>
            <a:r>
              <a:rPr lang="en-US" altLang="en-US" dirty="0"/>
              <a:t>Equity Returns for Tollroads</a:t>
            </a:r>
          </a:p>
        </p:txBody>
      </p:sp>
      <p:sp>
        <p:nvSpPr>
          <p:cNvPr id="52227" name="Rectangle 3">
            <a:extLst>
              <a:ext uri="{FF2B5EF4-FFF2-40B4-BE49-F238E27FC236}">
                <a16:creationId xmlns:a16="http://schemas.microsoft.com/office/drawing/2014/main" id="{A8DCBE54-26A4-42D0-BCD6-87760751DC83}"/>
              </a:ext>
            </a:extLst>
          </p:cNvPr>
          <p:cNvSpPr>
            <a:spLocks noGrp="1" noChangeArrowheads="1"/>
          </p:cNvSpPr>
          <p:nvPr>
            <p:ph type="body" idx="1"/>
          </p:nvPr>
        </p:nvSpPr>
        <p:spPr/>
        <p:txBody>
          <a:bodyPr/>
          <a:lstStyle/>
          <a:p>
            <a:r>
              <a:rPr lang="en-US" altLang="en-US" dirty="0"/>
              <a:t>The following slide shows equity returns over time and how they have come down</a:t>
            </a:r>
          </a:p>
          <a:p>
            <a:endParaRPr lang="en-US" altLang="en-US" dirty="0"/>
          </a:p>
        </p:txBody>
      </p:sp>
      <p:pic>
        <p:nvPicPr>
          <p:cNvPr id="52228" name="Picture 4">
            <a:extLst>
              <a:ext uri="{FF2B5EF4-FFF2-40B4-BE49-F238E27FC236}">
                <a16:creationId xmlns:a16="http://schemas.microsoft.com/office/drawing/2014/main" id="{DA84B21E-C145-4772-B6ED-DA73F0BF7D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84413"/>
            <a:ext cx="5486400"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76523716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3: Creating or Destroying Value through Contract Provisions Including Liquidated Damages, Penalty Provisions and Efficiency Incentives</a:t>
            </a:r>
          </a:p>
        </p:txBody>
      </p:sp>
    </p:spTree>
    <p:extLst>
      <p:ext uri="{BB962C8B-B14F-4D97-AF65-F5344CB8AC3E}">
        <p14:creationId xmlns:p14="http://schemas.microsoft.com/office/powerpoint/2010/main" val="89516400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59BF4C-6238-4843-91BB-DA6C9AD6DD5C}"/>
              </a:ext>
            </a:extLst>
          </p:cNvPr>
          <p:cNvSpPr>
            <a:spLocks noGrp="1"/>
          </p:cNvSpPr>
          <p:nvPr>
            <p:ph idx="1"/>
          </p:nvPr>
        </p:nvSpPr>
        <p:spPr/>
        <p:txBody>
          <a:bodyPr>
            <a:normAutofit lnSpcReduction="10000"/>
          </a:bodyPr>
          <a:lstStyle/>
          <a:p>
            <a:r>
              <a:rPr lang="en-US" dirty="0"/>
              <a:t>Begins with Project Contract (Concession Contract, PPA Contract, Availability Contract). </a:t>
            </a:r>
          </a:p>
          <a:p>
            <a:r>
              <a:rPr lang="en-US" dirty="0"/>
              <a:t>Back to back contracts follow the Project Contract</a:t>
            </a:r>
          </a:p>
          <a:p>
            <a:r>
              <a:rPr lang="en-US" dirty="0"/>
              <a:t>Fixed Price EPC Contract from Fixed Availability Payment</a:t>
            </a:r>
          </a:p>
          <a:p>
            <a:r>
              <a:rPr lang="en-US" dirty="0"/>
              <a:t>Transfer Delay Risk with Liquidated Damage</a:t>
            </a:r>
          </a:p>
          <a:p>
            <a:r>
              <a:rPr lang="en-US" dirty="0"/>
              <a:t>Transfer O&amp;M Risks with Incentives and Penalties</a:t>
            </a:r>
          </a:p>
        </p:txBody>
      </p:sp>
      <p:sp>
        <p:nvSpPr>
          <p:cNvPr id="2" name="Title 1">
            <a:extLst>
              <a:ext uri="{FF2B5EF4-FFF2-40B4-BE49-F238E27FC236}">
                <a16:creationId xmlns:a16="http://schemas.microsoft.com/office/drawing/2014/main" id="{4DCF0ECF-B12E-48BE-BAC5-7A78FCE4EBF3}"/>
              </a:ext>
            </a:extLst>
          </p:cNvPr>
          <p:cNvSpPr>
            <a:spLocks noGrp="1"/>
          </p:cNvSpPr>
          <p:nvPr>
            <p:ph type="title"/>
          </p:nvPr>
        </p:nvSpPr>
        <p:spPr/>
        <p:txBody>
          <a:bodyPr/>
          <a:lstStyle/>
          <a:p>
            <a:r>
              <a:rPr lang="en-US" dirty="0"/>
              <a:t>General Notion of Back to Back Contacts</a:t>
            </a:r>
          </a:p>
        </p:txBody>
      </p:sp>
      <p:sp>
        <p:nvSpPr>
          <p:cNvPr id="4" name="Slide Number Placeholder 3">
            <a:extLst>
              <a:ext uri="{FF2B5EF4-FFF2-40B4-BE49-F238E27FC236}">
                <a16:creationId xmlns:a16="http://schemas.microsoft.com/office/drawing/2014/main" id="{711928A0-B377-4482-B352-5EE9FB7F4923}"/>
              </a:ext>
            </a:extLst>
          </p:cNvPr>
          <p:cNvSpPr>
            <a:spLocks noGrp="1"/>
          </p:cNvSpPr>
          <p:nvPr>
            <p:ph type="sldNum" sz="quarter" idx="12"/>
          </p:nvPr>
        </p:nvSpPr>
        <p:spPr/>
        <p:txBody>
          <a:bodyPr/>
          <a:lstStyle/>
          <a:p>
            <a:pPr algn="ctr"/>
            <a:fld id="{0C3A1854-6B63-4059-B360-A3C4972BF0FC}" type="slidenum">
              <a:rPr lang="ko-KR" altLang="en-US" smtClean="0"/>
              <a:pPr algn="ctr"/>
              <a:t>199</a:t>
            </a:fld>
            <a:endParaRPr lang="ko-KR" altLang="en-US" dirty="0"/>
          </a:p>
        </p:txBody>
      </p:sp>
    </p:spTree>
    <p:extLst>
      <p:ext uri="{BB962C8B-B14F-4D97-AF65-F5344CB8AC3E}">
        <p14:creationId xmlns:p14="http://schemas.microsoft.com/office/powerpoint/2010/main" val="1915081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0BA33C-0B9D-4DAA-8875-3AD49F05917B}"/>
              </a:ext>
            </a:extLst>
          </p:cNvPr>
          <p:cNvSpPr>
            <a:spLocks noGrp="1"/>
          </p:cNvSpPr>
          <p:nvPr>
            <p:ph idx="1"/>
          </p:nvPr>
        </p:nvSpPr>
        <p:spPr/>
        <p:txBody>
          <a:bodyPr>
            <a:normAutofit fontScale="70000" lnSpcReduction="20000"/>
          </a:bodyPr>
          <a:lstStyle/>
          <a:p>
            <a:r>
              <a:rPr lang="en-US" dirty="0"/>
              <a:t>Introduction to Project Finance Modelling</a:t>
            </a:r>
          </a:p>
          <a:p>
            <a:r>
              <a:rPr lang="en-US" dirty="0"/>
              <a:t>Modelling Different Risks and Contracts in Project Finance </a:t>
            </a:r>
          </a:p>
          <a:p>
            <a:r>
              <a:rPr lang="en-US" dirty="0"/>
              <a:t>Modelling Financial Ratios for Bank</a:t>
            </a:r>
          </a:p>
          <a:p>
            <a:r>
              <a:rPr lang="en-US" dirty="0"/>
              <a:t>Debt Structure Model: Debt Size from DSCR or Debt to Capital</a:t>
            </a:r>
          </a:p>
          <a:p>
            <a:r>
              <a:rPr lang="en-US" dirty="0"/>
              <a:t>Debt Structure Model: Debt Funding during Construction</a:t>
            </a:r>
          </a:p>
          <a:p>
            <a:r>
              <a:rPr lang="en-US" dirty="0"/>
              <a:t>Debt Structure Model: Debt Repayment Structure</a:t>
            </a:r>
          </a:p>
          <a:p>
            <a:r>
              <a:rPr lang="en-US" dirty="0"/>
              <a:t>Debt Structure Model: Re-financing </a:t>
            </a:r>
          </a:p>
          <a:p>
            <a:r>
              <a:rPr lang="en-US" dirty="0"/>
              <a:t>Analysis and Modelling Interest and Fees </a:t>
            </a:r>
          </a:p>
          <a:p>
            <a:r>
              <a:rPr lang="en-US" dirty="0"/>
              <a:t>Modelling Credit Enhancement: DSRA, MRA, Cash Flow Sweeps and Covenants</a:t>
            </a:r>
          </a:p>
          <a:p>
            <a:r>
              <a:rPr lang="en-US" dirty="0"/>
              <a:t>Other Project Finance Modelling Subjects: IRR problems, Risk and Value Changes over Life of Project, Resource Analysis and Debt Sizing</a:t>
            </a:r>
          </a:p>
          <a:p>
            <a:endParaRPr lang="en-US" dirty="0"/>
          </a:p>
        </p:txBody>
      </p:sp>
      <p:sp>
        <p:nvSpPr>
          <p:cNvPr id="5" name="Title 4">
            <a:extLst>
              <a:ext uri="{FF2B5EF4-FFF2-40B4-BE49-F238E27FC236}">
                <a16:creationId xmlns:a16="http://schemas.microsoft.com/office/drawing/2014/main" id="{BDD02FC8-0A38-490E-A433-0B53D75AF658}"/>
              </a:ext>
            </a:extLst>
          </p:cNvPr>
          <p:cNvSpPr>
            <a:spLocks noGrp="1"/>
          </p:cNvSpPr>
          <p:nvPr>
            <p:ph type="title"/>
          </p:nvPr>
        </p:nvSpPr>
        <p:spPr/>
        <p:txBody>
          <a:bodyPr>
            <a:normAutofit fontScale="90000"/>
          </a:bodyPr>
          <a:lstStyle/>
          <a:p>
            <a:r>
              <a:rPr lang="en-US" dirty="0"/>
              <a:t>Subjects Covered in Project Finance Modelling Exercise</a:t>
            </a:r>
          </a:p>
        </p:txBody>
      </p:sp>
      <p:sp>
        <p:nvSpPr>
          <p:cNvPr id="4" name="Slide Number Placeholder 3">
            <a:extLst>
              <a:ext uri="{FF2B5EF4-FFF2-40B4-BE49-F238E27FC236}">
                <a16:creationId xmlns:a16="http://schemas.microsoft.com/office/drawing/2014/main" id="{9B7E5803-8A2A-4F81-BDAB-8E7E557E24D4}"/>
              </a:ext>
            </a:extLst>
          </p:cNvPr>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spTree>
    <p:extLst>
      <p:ext uri="{BB962C8B-B14F-4D97-AF65-F5344CB8AC3E}">
        <p14:creationId xmlns:p14="http://schemas.microsoft.com/office/powerpoint/2010/main" val="396241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fontScale="90000"/>
          </a:bodyPr>
          <a:lstStyle/>
          <a:p>
            <a:r>
              <a:rPr lang="en-US" dirty="0"/>
              <a:t>Project Finance from Development through Commercial Operation)</a:t>
            </a:r>
          </a:p>
        </p:txBody>
      </p:sp>
      <p:sp>
        <p:nvSpPr>
          <p:cNvPr id="1028" name="Rectangle 3"/>
          <p:cNvSpPr>
            <a:spLocks noChangeArrowheads="1"/>
          </p:cNvSpPr>
          <p:nvPr/>
        </p:nvSpPr>
        <p:spPr bwMode="invGray">
          <a:xfrm>
            <a:off x="0" y="1795463"/>
            <a:ext cx="9144000" cy="0"/>
          </a:xfrm>
          <a:prstGeom prst="rect">
            <a:avLst/>
          </a:prstGeom>
          <a:noFill/>
          <a:ln w="9525">
            <a:noFill/>
            <a:miter lim="800000"/>
            <a:headEnd/>
            <a:tailEnd/>
          </a:ln>
        </p:spPr>
        <p:txBody>
          <a:bodyPr wrap="none" anchor="ctr">
            <a:spAutoFit/>
          </a:bodyPr>
          <a:lstStyle/>
          <a:p>
            <a:endParaRPr lang="en-US" dirty="0"/>
          </a:p>
        </p:txBody>
      </p:sp>
      <p:graphicFrame>
        <p:nvGraphicFramePr>
          <p:cNvPr id="1026" name="Object 4"/>
          <p:cNvGraphicFramePr>
            <a:graphicFrameLocks noChangeAspect="1"/>
          </p:cNvGraphicFramePr>
          <p:nvPr/>
        </p:nvGraphicFramePr>
        <p:xfrm>
          <a:off x="0" y="1905000"/>
          <a:ext cx="8686800" cy="4440238"/>
        </p:xfrm>
        <a:graphic>
          <a:graphicData uri="http://schemas.openxmlformats.org/presentationml/2006/ole">
            <mc:AlternateContent xmlns:mc="http://schemas.openxmlformats.org/markup-compatibility/2006">
              <mc:Choice xmlns:v="urn:schemas-microsoft-com:vml" Requires="v">
                <p:oleObj spid="_x0000_s4145" name="Document" r:id="rId4" imgW="6391656" imgH="3265932" progId="Word.Document.8">
                  <p:embed/>
                </p:oleObj>
              </mc:Choice>
              <mc:Fallback>
                <p:oleObj name="Document" r:id="rId4" imgW="6391656" imgH="3265932" progId="Word.Document.8">
                  <p:embed/>
                  <p:pic>
                    <p:nvPicPr>
                      <p:cNvPr id="102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5000"/>
                        <a:ext cx="8686800" cy="4440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9" name="Rectangle 5"/>
          <p:cNvSpPr>
            <a:spLocks noChangeArrowheads="1"/>
          </p:cNvSpPr>
          <p:nvPr/>
        </p:nvSpPr>
        <p:spPr bwMode="invGray">
          <a:xfrm>
            <a:off x="0" y="5062538"/>
            <a:ext cx="9144000" cy="0"/>
          </a:xfrm>
          <a:prstGeom prst="rect">
            <a:avLst/>
          </a:prstGeom>
          <a:noFill/>
          <a:ln w="9525">
            <a:noFill/>
            <a:miter lim="800000"/>
            <a:headEnd/>
            <a:tailEnd/>
          </a:ln>
        </p:spPr>
        <p:txBody>
          <a:bodyPr wrap="none" anchor="ctr">
            <a:spAutoFit/>
          </a:bodyPr>
          <a:lstStyle/>
          <a:p>
            <a:endParaRPr lang="en-US" dirty="0"/>
          </a:p>
        </p:txBody>
      </p:sp>
      <p:sp>
        <p:nvSpPr>
          <p:cNvPr id="1030" name="Text Box 6"/>
          <p:cNvSpPr txBox="1">
            <a:spLocks noChangeArrowheads="1"/>
          </p:cNvSpPr>
          <p:nvPr/>
        </p:nvSpPr>
        <p:spPr bwMode="auto">
          <a:xfrm>
            <a:off x="6019800" y="2819400"/>
            <a:ext cx="1676400" cy="274638"/>
          </a:xfrm>
          <a:prstGeom prst="rect">
            <a:avLst/>
          </a:prstGeom>
          <a:noFill/>
          <a:ln w="12700">
            <a:noFill/>
            <a:miter lim="800000"/>
            <a:headEnd type="none" w="sm" len="sm"/>
            <a:tailEnd type="none" w="sm" len="sm"/>
          </a:ln>
        </p:spPr>
        <p:txBody>
          <a:bodyPr>
            <a:spAutoFit/>
          </a:bodyPr>
          <a:lstStyle/>
          <a:p>
            <a:pPr algn="l">
              <a:spcBef>
                <a:spcPct val="50000"/>
              </a:spcBef>
            </a:pPr>
            <a:r>
              <a:rPr lang="en-US" dirty="0"/>
              <a:t>Completion Test</a:t>
            </a:r>
          </a:p>
        </p:txBody>
      </p:sp>
      <p:sp>
        <p:nvSpPr>
          <p:cNvPr id="1031" name="Line 7"/>
          <p:cNvSpPr>
            <a:spLocks noChangeShapeType="1"/>
          </p:cNvSpPr>
          <p:nvPr/>
        </p:nvSpPr>
        <p:spPr bwMode="auto">
          <a:xfrm>
            <a:off x="6629400" y="3200400"/>
            <a:ext cx="1295400" cy="762000"/>
          </a:xfrm>
          <a:prstGeom prst="line">
            <a:avLst/>
          </a:prstGeom>
          <a:noFill/>
          <a:ln w="12700">
            <a:solidFill>
              <a:schemeClr val="tx1"/>
            </a:solidFill>
            <a:round/>
            <a:headEnd type="none" w="sm" len="sm"/>
            <a:tailEnd type="triangle" w="sm" len="sm"/>
          </a:ln>
        </p:spPr>
        <p:txBody>
          <a:bodyPr/>
          <a:lstStyle/>
          <a:p>
            <a:endParaRPr lang="en-US" dirty="0"/>
          </a:p>
        </p:txBody>
      </p:sp>
      <p:sp>
        <p:nvSpPr>
          <p:cNvPr id="2" name="TextBox 1">
            <a:extLst>
              <a:ext uri="{FF2B5EF4-FFF2-40B4-BE49-F238E27FC236}">
                <a16:creationId xmlns:a16="http://schemas.microsoft.com/office/drawing/2014/main" id="{9217C463-3F92-44E0-9C84-7A8C2F2B0288}"/>
              </a:ext>
            </a:extLst>
          </p:cNvPr>
          <p:cNvSpPr txBox="1"/>
          <p:nvPr/>
        </p:nvSpPr>
        <p:spPr>
          <a:xfrm>
            <a:off x="4360244" y="2723949"/>
            <a:ext cx="1232034" cy="646331"/>
          </a:xfrm>
          <a:prstGeom prst="rect">
            <a:avLst/>
          </a:prstGeom>
          <a:solidFill>
            <a:srgbClr val="FFFF00"/>
          </a:solidFill>
        </p:spPr>
        <p:txBody>
          <a:bodyPr wrap="square" rtlCol="0">
            <a:spAutoFit/>
          </a:bodyPr>
          <a:lstStyle/>
          <a:p>
            <a:r>
              <a:rPr lang="en-US" dirty="0"/>
              <a:t>Financial Close</a:t>
            </a:r>
          </a:p>
        </p:txBody>
      </p:sp>
      <p:cxnSp>
        <p:nvCxnSpPr>
          <p:cNvPr id="4" name="Straight Arrow Connector 3">
            <a:extLst>
              <a:ext uri="{FF2B5EF4-FFF2-40B4-BE49-F238E27FC236}">
                <a16:creationId xmlns:a16="http://schemas.microsoft.com/office/drawing/2014/main" id="{BE0C8098-675D-4BB6-9C73-170C3816B93D}"/>
              </a:ext>
            </a:extLst>
          </p:cNvPr>
          <p:cNvCxnSpPr/>
          <p:nvPr/>
        </p:nvCxnSpPr>
        <p:spPr>
          <a:xfrm flipH="1">
            <a:off x="4360244" y="3370280"/>
            <a:ext cx="866274" cy="1288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81107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90F557-B165-438D-A79E-D49E7F17652F}"/>
              </a:ext>
            </a:extLst>
          </p:cNvPr>
          <p:cNvSpPr>
            <a:spLocks noGrp="1"/>
          </p:cNvSpPr>
          <p:nvPr>
            <p:ph idx="1"/>
          </p:nvPr>
        </p:nvSpPr>
        <p:spPr/>
        <p:txBody>
          <a:bodyPr>
            <a:normAutofit fontScale="85000" lnSpcReduction="10000"/>
          </a:bodyPr>
          <a:lstStyle/>
          <a:p>
            <a:r>
              <a:rPr lang="en-US" dirty="0"/>
              <a:t>Notion of allocating risks to IPP that can be controlled</a:t>
            </a:r>
          </a:p>
          <a:p>
            <a:r>
              <a:rPr lang="en-US" dirty="0"/>
              <a:t>Incorporation of different risks in multipart tariffs</a:t>
            </a:r>
          </a:p>
          <a:p>
            <a:r>
              <a:rPr lang="en-US" dirty="0"/>
              <a:t>The general idea that risks which can be accepted at a reasonable cost should be allocated to IPP versus the off-taker. </a:t>
            </a:r>
          </a:p>
          <a:p>
            <a:r>
              <a:rPr lang="en-US" dirty="0"/>
              <a:t>Nuances of whether risks should be allocated.  </a:t>
            </a:r>
          </a:p>
          <a:p>
            <a:r>
              <a:rPr lang="en-US" dirty="0"/>
              <a:t>Notion that penalties and bonuses should reflect off-taker costs combined with SPV costs</a:t>
            </a:r>
          </a:p>
          <a:p>
            <a:r>
              <a:rPr lang="en-US" dirty="0"/>
              <a:t>Use of marginal cost analysis in measuring availability benefits and costs in different periods</a:t>
            </a:r>
          </a:p>
          <a:p>
            <a:r>
              <a:rPr lang="en-US" dirty="0"/>
              <a:t>Calculation levelized prices in PPA contracts</a:t>
            </a:r>
          </a:p>
          <a:p>
            <a:endParaRPr lang="en-US" dirty="0"/>
          </a:p>
        </p:txBody>
      </p:sp>
      <p:sp>
        <p:nvSpPr>
          <p:cNvPr id="2" name="Title 1">
            <a:extLst>
              <a:ext uri="{FF2B5EF4-FFF2-40B4-BE49-F238E27FC236}">
                <a16:creationId xmlns:a16="http://schemas.microsoft.com/office/drawing/2014/main" id="{20980454-4CE8-4352-AEFA-6B605BBC27B1}"/>
              </a:ext>
            </a:extLst>
          </p:cNvPr>
          <p:cNvSpPr>
            <a:spLocks noGrp="1"/>
          </p:cNvSpPr>
          <p:nvPr>
            <p:ph type="title"/>
          </p:nvPr>
        </p:nvSpPr>
        <p:spPr/>
        <p:txBody>
          <a:bodyPr>
            <a:normAutofit fontScale="90000"/>
          </a:bodyPr>
          <a:lstStyle/>
          <a:p>
            <a:r>
              <a:rPr lang="en-US" dirty="0"/>
              <a:t>Economic Efficiency of Contracts in Project Finance</a:t>
            </a:r>
          </a:p>
        </p:txBody>
      </p:sp>
      <p:sp>
        <p:nvSpPr>
          <p:cNvPr id="4" name="Slide Number Placeholder 3">
            <a:extLst>
              <a:ext uri="{FF2B5EF4-FFF2-40B4-BE49-F238E27FC236}">
                <a16:creationId xmlns:a16="http://schemas.microsoft.com/office/drawing/2014/main" id="{80EB2B90-A33C-48CD-8E88-A8A1A9462219}"/>
              </a:ext>
            </a:extLst>
          </p:cNvPr>
          <p:cNvSpPr>
            <a:spLocks noGrp="1"/>
          </p:cNvSpPr>
          <p:nvPr>
            <p:ph type="sldNum" sz="quarter" idx="12"/>
          </p:nvPr>
        </p:nvSpPr>
        <p:spPr/>
        <p:txBody>
          <a:bodyPr/>
          <a:lstStyle/>
          <a:p>
            <a:pPr algn="ctr"/>
            <a:fld id="{0C3A1854-6B63-4059-B360-A3C4972BF0FC}" type="slidenum">
              <a:rPr lang="ko-KR" altLang="en-US" smtClean="0"/>
              <a:pPr algn="ctr"/>
              <a:t>200</a:t>
            </a:fld>
            <a:endParaRPr lang="ko-KR" altLang="en-US" dirty="0"/>
          </a:p>
        </p:txBody>
      </p:sp>
    </p:spTree>
    <p:extLst>
      <p:ext uri="{BB962C8B-B14F-4D97-AF65-F5344CB8AC3E}">
        <p14:creationId xmlns:p14="http://schemas.microsoft.com/office/powerpoint/2010/main" val="242294361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A0D0DEB-5B07-4513-96A1-8C6545FA6BEC}"/>
              </a:ext>
            </a:extLst>
          </p:cNvPr>
          <p:cNvPicPr>
            <a:picLocks noGrp="1" noChangeAspect="1"/>
          </p:cNvPicPr>
          <p:nvPr>
            <p:ph idx="1"/>
          </p:nvPr>
        </p:nvPicPr>
        <p:blipFill>
          <a:blip r:embed="rId2"/>
          <a:stretch>
            <a:fillRect/>
          </a:stretch>
        </p:blipFill>
        <p:spPr>
          <a:xfrm>
            <a:off x="0" y="1565444"/>
            <a:ext cx="8951495" cy="3857687"/>
          </a:xfrm>
          <a:prstGeom prst="rect">
            <a:avLst/>
          </a:prstGeom>
        </p:spPr>
      </p:pic>
      <p:sp>
        <p:nvSpPr>
          <p:cNvPr id="2" name="Title 1">
            <a:extLst>
              <a:ext uri="{FF2B5EF4-FFF2-40B4-BE49-F238E27FC236}">
                <a16:creationId xmlns:a16="http://schemas.microsoft.com/office/drawing/2014/main" id="{F7475888-9C77-4A90-88A1-BE0A48BF6FF4}"/>
              </a:ext>
            </a:extLst>
          </p:cNvPr>
          <p:cNvSpPr>
            <a:spLocks noGrp="1"/>
          </p:cNvSpPr>
          <p:nvPr>
            <p:ph type="title"/>
          </p:nvPr>
        </p:nvSpPr>
        <p:spPr/>
        <p:txBody>
          <a:bodyPr>
            <a:normAutofit fontScale="90000"/>
          </a:bodyPr>
          <a:lstStyle/>
          <a:p>
            <a:r>
              <a:rPr lang="en-US" dirty="0"/>
              <a:t>Example of Delay Damage in PPA Contract</a:t>
            </a:r>
          </a:p>
        </p:txBody>
      </p:sp>
      <p:sp>
        <p:nvSpPr>
          <p:cNvPr id="4" name="Slide Number Placeholder 3">
            <a:extLst>
              <a:ext uri="{FF2B5EF4-FFF2-40B4-BE49-F238E27FC236}">
                <a16:creationId xmlns:a16="http://schemas.microsoft.com/office/drawing/2014/main" id="{D94A4149-0A1B-4A7E-B033-989F17023097}"/>
              </a:ext>
            </a:extLst>
          </p:cNvPr>
          <p:cNvSpPr>
            <a:spLocks noGrp="1"/>
          </p:cNvSpPr>
          <p:nvPr>
            <p:ph type="sldNum" sz="quarter" idx="12"/>
          </p:nvPr>
        </p:nvSpPr>
        <p:spPr/>
        <p:txBody>
          <a:bodyPr/>
          <a:lstStyle/>
          <a:p>
            <a:pPr algn="ctr"/>
            <a:fld id="{0C3A1854-6B63-4059-B360-A3C4972BF0FC}" type="slidenum">
              <a:rPr lang="ko-KR" altLang="en-US" smtClean="0"/>
              <a:pPr algn="ctr"/>
              <a:t>201</a:t>
            </a:fld>
            <a:endParaRPr lang="ko-KR" altLang="en-US" dirty="0"/>
          </a:p>
        </p:txBody>
      </p:sp>
    </p:spTree>
    <p:extLst>
      <p:ext uri="{BB962C8B-B14F-4D97-AF65-F5344CB8AC3E}">
        <p14:creationId xmlns:p14="http://schemas.microsoft.com/office/powerpoint/2010/main" val="180298926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2C60300-D72D-4FDE-A230-70D6ACDF1F7F}"/>
              </a:ext>
            </a:extLst>
          </p:cNvPr>
          <p:cNvPicPr>
            <a:picLocks noGrp="1" noChangeAspect="1"/>
          </p:cNvPicPr>
          <p:nvPr>
            <p:ph idx="1"/>
          </p:nvPr>
        </p:nvPicPr>
        <p:blipFill>
          <a:blip r:embed="rId2"/>
          <a:stretch>
            <a:fillRect/>
          </a:stretch>
        </p:blipFill>
        <p:spPr>
          <a:xfrm>
            <a:off x="0" y="1954146"/>
            <a:ext cx="9054058" cy="4024955"/>
          </a:xfrm>
          <a:prstGeom prst="rect">
            <a:avLst/>
          </a:prstGeom>
        </p:spPr>
      </p:pic>
      <p:sp>
        <p:nvSpPr>
          <p:cNvPr id="2" name="Title 1">
            <a:extLst>
              <a:ext uri="{FF2B5EF4-FFF2-40B4-BE49-F238E27FC236}">
                <a16:creationId xmlns:a16="http://schemas.microsoft.com/office/drawing/2014/main" id="{85A4CE20-E253-4920-8119-6D63FFD21D75}"/>
              </a:ext>
            </a:extLst>
          </p:cNvPr>
          <p:cNvSpPr>
            <a:spLocks noGrp="1"/>
          </p:cNvSpPr>
          <p:nvPr>
            <p:ph type="title"/>
          </p:nvPr>
        </p:nvSpPr>
        <p:spPr/>
        <p:txBody>
          <a:bodyPr/>
          <a:lstStyle/>
          <a:p>
            <a:r>
              <a:rPr lang="en-US" dirty="0"/>
              <a:t>Example of Delay LD in EPC Contract</a:t>
            </a:r>
          </a:p>
        </p:txBody>
      </p:sp>
      <p:sp>
        <p:nvSpPr>
          <p:cNvPr id="4" name="Slide Number Placeholder 3">
            <a:extLst>
              <a:ext uri="{FF2B5EF4-FFF2-40B4-BE49-F238E27FC236}">
                <a16:creationId xmlns:a16="http://schemas.microsoft.com/office/drawing/2014/main" id="{AF423A73-AFD4-49CB-914F-78C44E128326}"/>
              </a:ext>
            </a:extLst>
          </p:cNvPr>
          <p:cNvSpPr>
            <a:spLocks noGrp="1"/>
          </p:cNvSpPr>
          <p:nvPr>
            <p:ph type="sldNum" sz="quarter" idx="12"/>
          </p:nvPr>
        </p:nvSpPr>
        <p:spPr/>
        <p:txBody>
          <a:bodyPr/>
          <a:lstStyle/>
          <a:p>
            <a:pPr algn="ctr"/>
            <a:fld id="{0C3A1854-6B63-4059-B360-A3C4972BF0FC}" type="slidenum">
              <a:rPr lang="ko-KR" altLang="en-US" smtClean="0"/>
              <a:pPr algn="ctr"/>
              <a:t>202</a:t>
            </a:fld>
            <a:endParaRPr lang="ko-KR" altLang="en-US" dirty="0"/>
          </a:p>
        </p:txBody>
      </p:sp>
    </p:spTree>
    <p:extLst>
      <p:ext uri="{BB962C8B-B14F-4D97-AF65-F5344CB8AC3E}">
        <p14:creationId xmlns:p14="http://schemas.microsoft.com/office/powerpoint/2010/main" val="46302642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Theory of Risk and Return in Project Finance</a:t>
            </a:r>
          </a:p>
        </p:txBody>
      </p:sp>
      <p:sp>
        <p:nvSpPr>
          <p:cNvPr id="3" name="Content Placeholder 2"/>
          <p:cNvSpPr>
            <a:spLocks noGrp="1"/>
          </p:cNvSpPr>
          <p:nvPr>
            <p:ph idx="1"/>
          </p:nvPr>
        </p:nvSpPr>
        <p:spPr/>
        <p:txBody>
          <a:bodyPr>
            <a:normAutofit fontScale="85000" lnSpcReduction="20000"/>
          </a:bodyPr>
          <a:lstStyle/>
          <a:p>
            <a:r>
              <a:rPr lang="en-US" dirty="0"/>
              <a:t>Different parties in project finance including EPC contractors, O&amp;M contractors, insurance companies, financial institutions and sponsors are paid for taking risk. </a:t>
            </a:r>
          </a:p>
          <a:p>
            <a:r>
              <a:rPr lang="en-US" dirty="0"/>
              <a:t>The general idea that if parties are paid too much or too little for accepting risk, the off-taker will pay too much for the service and/or sponsors will not receive an adequate return will be demonstrated. </a:t>
            </a:r>
          </a:p>
          <a:p>
            <a:r>
              <a:rPr lang="en-US" dirty="0"/>
              <a:t>Off-taker economics as well as the technical aspects of the facility must be fully understood to effectively negotiate project finance terms.</a:t>
            </a:r>
          </a:p>
          <a:p>
            <a:r>
              <a:rPr lang="en-US" dirty="0"/>
              <a:t>The theory and practice of computing delay liquidated damages, availability penalties, target heat rates and other items through the central idea of minimizing the sum of off-taker costs and IPP costs.</a:t>
            </a:r>
          </a:p>
        </p:txBody>
      </p:sp>
      <p:sp>
        <p:nvSpPr>
          <p:cNvPr id="4" name="Slide Number Placeholder 3"/>
          <p:cNvSpPr>
            <a:spLocks noGrp="1"/>
          </p:cNvSpPr>
          <p:nvPr>
            <p:ph type="sldNum" sz="quarter" idx="12"/>
          </p:nvPr>
        </p:nvSpPr>
        <p:spPr/>
        <p:txBody>
          <a:bodyPr/>
          <a:lstStyle/>
          <a:p>
            <a:fld id="{EB241CD2-1E45-42A3-B213-66A034DF9A3B}" type="slidenum">
              <a:rPr lang="en-GB" smtClean="0"/>
              <a:t>203</a:t>
            </a:fld>
            <a:endParaRPr lang="en-GB" dirty="0"/>
          </a:p>
        </p:txBody>
      </p:sp>
    </p:spTree>
    <p:extLst>
      <p:ext uri="{BB962C8B-B14F-4D97-AF65-F5344CB8AC3E}">
        <p14:creationId xmlns:p14="http://schemas.microsoft.com/office/powerpoint/2010/main" val="1244866616"/>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3A6A56BC-7CC8-430C-A845-50A6BA2BC300}"/>
              </a:ext>
            </a:extLst>
          </p:cNvPr>
          <p:cNvCxnSpPr/>
          <p:nvPr/>
        </p:nvCxnSpPr>
        <p:spPr>
          <a:xfrm flipH="1">
            <a:off x="5081047" y="724152"/>
            <a:ext cx="1840494" cy="2390892"/>
          </a:xfrm>
          <a:prstGeom prst="straightConnector1">
            <a:avLst/>
          </a:prstGeom>
          <a:ln w="1143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bwMode="auto">
          <a:xfrm flipH="1" flipV="1">
            <a:off x="2566574" y="1131366"/>
            <a:ext cx="1529115" cy="204726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endCxn id="32" idx="1"/>
          </p:cNvCxnSpPr>
          <p:nvPr/>
        </p:nvCxnSpPr>
        <p:spPr bwMode="auto">
          <a:xfrm>
            <a:off x="5223786" y="4125878"/>
            <a:ext cx="1697755" cy="127045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9" name="Straight Arrow Connector 28"/>
          <p:cNvCxnSpPr/>
          <p:nvPr/>
        </p:nvCxnSpPr>
        <p:spPr bwMode="auto">
          <a:xfrm flipH="1" flipV="1">
            <a:off x="2353652" y="2971800"/>
            <a:ext cx="1456348" cy="5334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stCxn id="7" idx="6"/>
            <a:endCxn id="21" idx="2"/>
          </p:cNvCxnSpPr>
          <p:nvPr/>
        </p:nvCxnSpPr>
        <p:spPr bwMode="auto">
          <a:xfrm>
            <a:off x="5562600" y="3625039"/>
            <a:ext cx="1970334" cy="4072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810000" y="3124200"/>
            <a:ext cx="1752600" cy="100167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6380548" y="190752"/>
            <a:ext cx="1447800" cy="533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3" name="Rectangle 12"/>
          <p:cNvSpPr/>
          <p:nvPr/>
        </p:nvSpPr>
        <p:spPr bwMode="auto">
          <a:xfrm>
            <a:off x="5223786" y="991473"/>
            <a:ext cx="2604562" cy="156552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rPr>
              <a:t>PPA Contract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Four Part Tariff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Fin Close</a:t>
            </a:r>
          </a:p>
          <a:p>
            <a:pPr algn="ctr" eaLnBrk="0" hangingPunct="0"/>
            <a:r>
              <a:rPr lang="en-US" sz="1200" dirty="0">
                <a:latin typeface="Arial" pitchFamily="34" charset="0"/>
              </a:rPr>
              <a:t>LD Penalty for Delay Risk</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1536055" y="457452"/>
            <a:ext cx="1524000" cy="673914"/>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a:t>
            </a:r>
          </a:p>
        </p:txBody>
      </p:sp>
      <p:sp>
        <p:nvSpPr>
          <p:cNvPr id="15" name="Rectangle 14"/>
          <p:cNvSpPr/>
          <p:nvPr/>
        </p:nvSpPr>
        <p:spPr bwMode="auto">
          <a:xfrm>
            <a:off x="2504568" y="1378606"/>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
        <p:nvSpPr>
          <p:cNvPr id="21" name="Oval 20"/>
          <p:cNvSpPr/>
          <p:nvPr/>
        </p:nvSpPr>
        <p:spPr bwMode="auto">
          <a:xfrm>
            <a:off x="7532934" y="3367898"/>
            <a:ext cx="1378844" cy="59573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24" name="Rectangle 23"/>
          <p:cNvSpPr/>
          <p:nvPr/>
        </p:nvSpPr>
        <p:spPr bwMode="auto">
          <a:xfrm>
            <a:off x="5716615" y="3178629"/>
            <a:ext cx="1596970" cy="1090966"/>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31" name="Oval 30"/>
          <p:cNvSpPr/>
          <p:nvPr/>
        </p:nvSpPr>
        <p:spPr bwMode="auto">
          <a:xfrm>
            <a:off x="829652" y="2288756"/>
            <a:ext cx="1524000" cy="762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Fuel Supply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Fuel Index</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98356" y="5295900"/>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p:txBody>
      </p:sp>
      <p:sp>
        <p:nvSpPr>
          <p:cNvPr id="33" name="Oval 32"/>
          <p:cNvSpPr/>
          <p:nvPr/>
        </p:nvSpPr>
        <p:spPr bwMode="auto">
          <a:xfrm>
            <a:off x="2932241" y="5259018"/>
            <a:ext cx="1562100" cy="612819"/>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9" name="Rectangle 38"/>
          <p:cNvSpPr/>
          <p:nvPr/>
        </p:nvSpPr>
        <p:spPr bwMode="auto">
          <a:xfrm>
            <a:off x="2023926" y="3122969"/>
            <a:ext cx="1676400" cy="7644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 with Index Corresponding</a:t>
            </a:r>
            <a:r>
              <a:rPr kumimoji="0" lang="en-US" sz="1200" b="0" i="0" u="none" strike="noStrike" cap="none" normalizeH="0" dirty="0">
                <a:ln>
                  <a:noFill/>
                </a:ln>
                <a:solidFill>
                  <a:schemeClr val="tx1"/>
                </a:solidFill>
                <a:effectLst/>
                <a:latin typeface="Arial" pitchFamily="34" charset="0"/>
              </a:rPr>
              <a:t> to PPA</a:t>
            </a:r>
            <a:endParaRPr kumimoji="0" lang="en-US" sz="1200" b="0" i="0" u="none" strike="noStrike" cap="none" normalizeH="0" baseline="0" dirty="0">
              <a:ln>
                <a:noFill/>
              </a:ln>
              <a:solidFill>
                <a:schemeClr val="tx1"/>
              </a:solidFill>
              <a:effectLst/>
              <a:latin typeface="Arial" pitchFamily="34" charset="0"/>
            </a:endParaRPr>
          </a:p>
        </p:txBody>
      </p:sp>
      <p:sp>
        <p:nvSpPr>
          <p:cNvPr id="43" name="Rectangle 42"/>
          <p:cNvSpPr/>
          <p:nvPr/>
        </p:nvSpPr>
        <p:spPr bwMode="auto">
          <a:xfrm>
            <a:off x="5681998" y="4725487"/>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sp>
        <p:nvSpPr>
          <p:cNvPr id="47" name="Rectangle 46"/>
          <p:cNvSpPr/>
          <p:nvPr/>
        </p:nvSpPr>
        <p:spPr bwMode="auto">
          <a:xfrm>
            <a:off x="3589820" y="4499978"/>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11" name="Straight Arrow Connector 10"/>
          <p:cNvCxnSpPr/>
          <p:nvPr/>
        </p:nvCxnSpPr>
        <p:spPr bwMode="auto">
          <a:xfrm>
            <a:off x="3891641" y="1752600"/>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6" name="Straight Arrow Connector 35"/>
          <p:cNvCxnSpPr/>
          <p:nvPr/>
        </p:nvCxnSpPr>
        <p:spPr bwMode="auto">
          <a:xfrm>
            <a:off x="3891641" y="1535078"/>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7" name="Straight Arrow Connector 36"/>
          <p:cNvCxnSpPr>
            <a:cxnSpLocks/>
          </p:cNvCxnSpPr>
          <p:nvPr/>
        </p:nvCxnSpPr>
        <p:spPr bwMode="auto">
          <a:xfrm>
            <a:off x="6055883" y="2425955"/>
            <a:ext cx="291680" cy="697068"/>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40" name="Straight Arrow Connector 39"/>
          <p:cNvCxnSpPr>
            <a:cxnSpLocks/>
          </p:cNvCxnSpPr>
          <p:nvPr/>
        </p:nvCxnSpPr>
        <p:spPr bwMode="auto">
          <a:xfrm flipH="1">
            <a:off x="6781801" y="2340008"/>
            <a:ext cx="336208" cy="775036"/>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57" name="Straight Arrow Connector 56"/>
          <p:cNvCxnSpPr/>
          <p:nvPr/>
        </p:nvCxnSpPr>
        <p:spPr bwMode="auto">
          <a:xfrm flipH="1">
            <a:off x="4038600" y="4125878"/>
            <a:ext cx="381000" cy="113314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5" name="Oval 24"/>
          <p:cNvSpPr/>
          <p:nvPr/>
        </p:nvSpPr>
        <p:spPr bwMode="auto">
          <a:xfrm>
            <a:off x="4666177" y="5706094"/>
            <a:ext cx="1524000" cy="84710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 Letter</a:t>
            </a:r>
            <a:r>
              <a:rPr kumimoji="0" lang="en-US" sz="1200" b="0" i="0" u="none" strike="noStrike" cap="none" normalizeH="0" dirty="0">
                <a:ln>
                  <a:noFill/>
                </a:ln>
                <a:solidFill>
                  <a:schemeClr val="bg1">
                    <a:lumMod val="95000"/>
                  </a:schemeClr>
                </a:solidFill>
                <a:effectLst/>
                <a:latin typeface="Arial" pitchFamily="34" charset="0"/>
              </a:rPr>
              <a:t> of Credit for Equity Cash</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3" name="Straight Arrow Connector 2"/>
          <p:cNvCxnSpPr>
            <a:stCxn id="33" idx="5"/>
          </p:cNvCxnSpPr>
          <p:nvPr/>
        </p:nvCxnSpPr>
        <p:spPr bwMode="auto">
          <a:xfrm>
            <a:off x="4265577" y="5782092"/>
            <a:ext cx="420723" cy="8974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 name="Straight Arrow Connector 4"/>
          <p:cNvCxnSpPr>
            <a:stCxn id="25" idx="6"/>
          </p:cNvCxnSpPr>
          <p:nvPr/>
        </p:nvCxnSpPr>
        <p:spPr bwMode="auto">
          <a:xfrm flipV="1">
            <a:off x="6190177" y="5826965"/>
            <a:ext cx="508179" cy="302682"/>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 name="Title 1">
            <a:extLst>
              <a:ext uri="{FF2B5EF4-FFF2-40B4-BE49-F238E27FC236}">
                <a16:creationId xmlns:a16="http://schemas.microsoft.com/office/drawing/2014/main" id="{C613A6B1-D4DA-4BED-88F2-A7E1B51084FE}"/>
              </a:ext>
            </a:extLst>
          </p:cNvPr>
          <p:cNvSpPr>
            <a:spLocks noGrp="1"/>
          </p:cNvSpPr>
          <p:nvPr>
            <p:ph type="title"/>
          </p:nvPr>
        </p:nvSpPr>
        <p:spPr/>
        <p:txBody>
          <a:bodyPr>
            <a:normAutofit/>
          </a:bodyPr>
          <a:lstStyle/>
          <a:p>
            <a:r>
              <a:rPr lang="en-US" dirty="0"/>
              <a:t>Contracts</a:t>
            </a:r>
          </a:p>
        </p:txBody>
      </p:sp>
      <p:cxnSp>
        <p:nvCxnSpPr>
          <p:cNvPr id="9" name="Straight Arrow Connector 8">
            <a:extLst>
              <a:ext uri="{FF2B5EF4-FFF2-40B4-BE49-F238E27FC236}">
                <a16:creationId xmlns:a16="http://schemas.microsoft.com/office/drawing/2014/main" id="{E35481FE-EA26-4B7F-959E-C5FE4AAC8151}"/>
              </a:ext>
            </a:extLst>
          </p:cNvPr>
          <p:cNvCxnSpPr/>
          <p:nvPr/>
        </p:nvCxnSpPr>
        <p:spPr>
          <a:xfrm flipV="1">
            <a:off x="2932241" y="2088682"/>
            <a:ext cx="2216702" cy="96207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0F4D3E6-A04C-49F6-9E5B-285C833E8B40}"/>
              </a:ext>
            </a:extLst>
          </p:cNvPr>
          <p:cNvCxnSpPr/>
          <p:nvPr/>
        </p:nvCxnSpPr>
        <p:spPr>
          <a:xfrm flipH="1" flipV="1">
            <a:off x="5420412" y="3963631"/>
            <a:ext cx="1697597" cy="1295387"/>
          </a:xfrm>
          <a:prstGeom prst="straightConnector1">
            <a:avLst/>
          </a:prstGeom>
          <a:ln w="222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90822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D484C5-D284-4557-A296-C3CEC44257F9}"/>
              </a:ext>
            </a:extLst>
          </p:cNvPr>
          <p:cNvPicPr>
            <a:picLocks noGrp="1" noChangeAspect="1"/>
          </p:cNvPicPr>
          <p:nvPr>
            <p:ph idx="1"/>
          </p:nvPr>
        </p:nvPicPr>
        <p:blipFill>
          <a:blip r:embed="rId2"/>
          <a:stretch>
            <a:fillRect/>
          </a:stretch>
        </p:blipFill>
        <p:spPr>
          <a:xfrm>
            <a:off x="266414" y="1588468"/>
            <a:ext cx="8646580" cy="4254067"/>
          </a:xfrm>
          <a:prstGeom prst="rect">
            <a:avLst/>
          </a:prstGeom>
        </p:spPr>
      </p:pic>
      <p:sp>
        <p:nvSpPr>
          <p:cNvPr id="72706" name="Title 1"/>
          <p:cNvSpPr>
            <a:spLocks noGrp="1"/>
          </p:cNvSpPr>
          <p:nvPr>
            <p:ph type="title"/>
          </p:nvPr>
        </p:nvSpPr>
        <p:spPr/>
        <p:txBody>
          <a:bodyPr/>
          <a:lstStyle/>
          <a:p>
            <a:r>
              <a:rPr lang="en-US" altLang="en-US" dirty="0"/>
              <a:t>Example of O&amp;M Contract</a:t>
            </a:r>
          </a:p>
        </p:txBody>
      </p:sp>
    </p:spTree>
    <p:extLst>
      <p:ext uri="{BB962C8B-B14F-4D97-AF65-F5344CB8AC3E}">
        <p14:creationId xmlns:p14="http://schemas.microsoft.com/office/powerpoint/2010/main" val="3477218537"/>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Tradeoff Between Cost and Availability</a:t>
            </a:r>
          </a:p>
        </p:txBody>
      </p:sp>
      <p:pic>
        <p:nvPicPr>
          <p:cNvPr id="288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923" y="1643450"/>
            <a:ext cx="7030173" cy="42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8554749"/>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Optimisation and Minimum Cost</a:t>
            </a:r>
          </a:p>
        </p:txBody>
      </p:sp>
      <p:pic>
        <p:nvPicPr>
          <p:cNvPr id="289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368166"/>
            <a:ext cx="5182143" cy="3113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9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4419600" cy="2655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486400" y="914400"/>
            <a:ext cx="3200400" cy="1938992"/>
          </a:xfrm>
          <a:prstGeom prst="rect">
            <a:avLst/>
          </a:prstGeom>
          <a:noFill/>
        </p:spPr>
        <p:txBody>
          <a:bodyPr wrap="square" rtlCol="0">
            <a:spAutoFit/>
          </a:bodyPr>
          <a:lstStyle/>
          <a:p>
            <a:r>
              <a:rPr lang="en-US" sz="2400" dirty="0"/>
              <a:t>In Theory, Minimum is where replacement cost change = maintenance cost change</a:t>
            </a:r>
          </a:p>
        </p:txBody>
      </p:sp>
      <p:cxnSp>
        <p:nvCxnSpPr>
          <p:cNvPr id="6" name="Straight Arrow Connector 5"/>
          <p:cNvCxnSpPr/>
          <p:nvPr/>
        </p:nvCxnSpPr>
        <p:spPr bwMode="auto">
          <a:xfrm flipH="1">
            <a:off x="1524000" y="1524000"/>
            <a:ext cx="3962400" cy="13716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cxnSp>
        <p:nvCxnSpPr>
          <p:cNvPr id="8" name="Straight Arrow Connector 7"/>
          <p:cNvCxnSpPr/>
          <p:nvPr/>
        </p:nvCxnSpPr>
        <p:spPr bwMode="auto">
          <a:xfrm flipH="1">
            <a:off x="5943600" y="2667000"/>
            <a:ext cx="76200" cy="24384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Tree>
    <p:extLst>
      <p:ext uri="{BB962C8B-B14F-4D97-AF65-F5344CB8AC3E}">
        <p14:creationId xmlns:p14="http://schemas.microsoft.com/office/powerpoint/2010/main" val="2906603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7EE237-BF9F-40F5-AC85-9556649D9A30}"/>
              </a:ext>
            </a:extLst>
          </p:cNvPr>
          <p:cNvSpPr>
            <a:spLocks noGrp="1"/>
          </p:cNvSpPr>
          <p:nvPr>
            <p:ph type="title"/>
          </p:nvPr>
        </p:nvSpPr>
        <p:spPr/>
        <p:txBody>
          <a:bodyPr/>
          <a:lstStyle/>
          <a:p>
            <a:r>
              <a:rPr lang="en-US" dirty="0"/>
              <a:t>Alternative Outlook on Time Line</a:t>
            </a:r>
          </a:p>
        </p:txBody>
      </p:sp>
      <p:cxnSp>
        <p:nvCxnSpPr>
          <p:cNvPr id="6" name="Straight Connector 5">
            <a:extLst>
              <a:ext uri="{FF2B5EF4-FFF2-40B4-BE49-F238E27FC236}">
                <a16:creationId xmlns:a16="http://schemas.microsoft.com/office/drawing/2014/main" id="{B6DF68ED-81DF-46BA-B09B-A9571628D205}"/>
              </a:ext>
            </a:extLst>
          </p:cNvPr>
          <p:cNvCxnSpPr/>
          <p:nvPr/>
        </p:nvCxnSpPr>
        <p:spPr>
          <a:xfrm>
            <a:off x="999241" y="4939645"/>
            <a:ext cx="691927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51DB459D-61CC-41C8-9F84-BFA5C56F7DCB}"/>
              </a:ext>
            </a:extLst>
          </p:cNvPr>
          <p:cNvPicPr>
            <a:picLocks noChangeAspect="1"/>
          </p:cNvPicPr>
          <p:nvPr/>
        </p:nvPicPr>
        <p:blipFill>
          <a:blip r:embed="rId2"/>
          <a:stretch>
            <a:fillRect/>
          </a:stretch>
        </p:blipFill>
        <p:spPr>
          <a:xfrm>
            <a:off x="4205287" y="2928033"/>
            <a:ext cx="781492" cy="943880"/>
          </a:xfrm>
          <a:prstGeom prst="rect">
            <a:avLst/>
          </a:prstGeom>
        </p:spPr>
      </p:pic>
      <p:cxnSp>
        <p:nvCxnSpPr>
          <p:cNvPr id="12" name="Straight Connector 11">
            <a:extLst>
              <a:ext uri="{FF2B5EF4-FFF2-40B4-BE49-F238E27FC236}">
                <a16:creationId xmlns:a16="http://schemas.microsoft.com/office/drawing/2014/main" id="{F066A9BE-6496-4248-A4D2-0F7FDA958E18}"/>
              </a:ext>
            </a:extLst>
          </p:cNvPr>
          <p:cNvCxnSpPr>
            <a:cxnSpLocks/>
            <a:stCxn id="10" idx="2"/>
          </p:cNvCxnSpPr>
          <p:nvPr/>
        </p:nvCxnSpPr>
        <p:spPr>
          <a:xfrm flipH="1">
            <a:off x="4572001" y="3871913"/>
            <a:ext cx="24032" cy="1067732"/>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3D79DE2-94A6-4776-BC51-45DFCB16930E}"/>
              </a:ext>
            </a:extLst>
          </p:cNvPr>
          <p:cNvSpPr txBox="1"/>
          <p:nvPr/>
        </p:nvSpPr>
        <p:spPr>
          <a:xfrm>
            <a:off x="4081806" y="5184742"/>
            <a:ext cx="1150070" cy="923330"/>
          </a:xfrm>
          <a:prstGeom prst="rect">
            <a:avLst/>
          </a:prstGeom>
          <a:noFill/>
        </p:spPr>
        <p:txBody>
          <a:bodyPr wrap="square" rtlCol="0">
            <a:spAutoFit/>
          </a:bodyPr>
          <a:lstStyle/>
          <a:p>
            <a:r>
              <a:rPr lang="en-US" dirty="0"/>
              <a:t>COD is Wedding Date</a:t>
            </a:r>
          </a:p>
        </p:txBody>
      </p:sp>
      <p:sp>
        <p:nvSpPr>
          <p:cNvPr id="14" name="TextBox 13">
            <a:extLst>
              <a:ext uri="{FF2B5EF4-FFF2-40B4-BE49-F238E27FC236}">
                <a16:creationId xmlns:a16="http://schemas.microsoft.com/office/drawing/2014/main" id="{43215F0B-E1D9-43A9-9AFC-C4AD9E2AEC50}"/>
              </a:ext>
            </a:extLst>
          </p:cNvPr>
          <p:cNvSpPr txBox="1"/>
          <p:nvPr/>
        </p:nvSpPr>
        <p:spPr>
          <a:xfrm>
            <a:off x="562470" y="4112210"/>
            <a:ext cx="1899500" cy="738664"/>
          </a:xfrm>
          <a:prstGeom prst="rect">
            <a:avLst/>
          </a:prstGeom>
          <a:solidFill>
            <a:srgbClr val="00B0F0"/>
          </a:solidFill>
        </p:spPr>
        <p:txBody>
          <a:bodyPr wrap="square" rtlCol="0">
            <a:spAutoFit/>
          </a:bodyPr>
          <a:lstStyle/>
          <a:p>
            <a:r>
              <a:rPr lang="en-US" sz="1400" dirty="0"/>
              <a:t>Development is Dating period. Probability of failure is high</a:t>
            </a:r>
          </a:p>
        </p:txBody>
      </p:sp>
      <p:cxnSp>
        <p:nvCxnSpPr>
          <p:cNvPr id="15" name="Straight Connector 14">
            <a:extLst>
              <a:ext uri="{FF2B5EF4-FFF2-40B4-BE49-F238E27FC236}">
                <a16:creationId xmlns:a16="http://schemas.microsoft.com/office/drawing/2014/main" id="{2DDF37D1-907E-4D67-A079-4F84A3802E78}"/>
              </a:ext>
            </a:extLst>
          </p:cNvPr>
          <p:cNvCxnSpPr/>
          <p:nvPr/>
        </p:nvCxnSpPr>
        <p:spPr>
          <a:xfrm flipH="1">
            <a:off x="2785620" y="3871911"/>
            <a:ext cx="1" cy="1067733"/>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AD6A6D4-D549-4873-9093-EEFD44E9951C}"/>
              </a:ext>
            </a:extLst>
          </p:cNvPr>
          <p:cNvPicPr>
            <a:picLocks noChangeAspect="1"/>
          </p:cNvPicPr>
          <p:nvPr/>
        </p:nvPicPr>
        <p:blipFill>
          <a:blip r:embed="rId3"/>
          <a:stretch>
            <a:fillRect/>
          </a:stretch>
        </p:blipFill>
        <p:spPr>
          <a:xfrm>
            <a:off x="2394762" y="2986087"/>
            <a:ext cx="907593" cy="763276"/>
          </a:xfrm>
          <a:prstGeom prst="rect">
            <a:avLst/>
          </a:prstGeom>
        </p:spPr>
      </p:pic>
      <p:pic>
        <p:nvPicPr>
          <p:cNvPr id="5" name="Picture 4">
            <a:extLst>
              <a:ext uri="{FF2B5EF4-FFF2-40B4-BE49-F238E27FC236}">
                <a16:creationId xmlns:a16="http://schemas.microsoft.com/office/drawing/2014/main" id="{0769AF74-8422-4761-B363-20292E7F8690}"/>
              </a:ext>
            </a:extLst>
          </p:cNvPr>
          <p:cNvPicPr>
            <a:picLocks noChangeAspect="1"/>
          </p:cNvPicPr>
          <p:nvPr/>
        </p:nvPicPr>
        <p:blipFill>
          <a:blip r:embed="rId4"/>
          <a:stretch>
            <a:fillRect/>
          </a:stretch>
        </p:blipFill>
        <p:spPr>
          <a:xfrm>
            <a:off x="734020" y="5282444"/>
            <a:ext cx="1104331" cy="727925"/>
          </a:xfrm>
          <a:prstGeom prst="rect">
            <a:avLst/>
          </a:prstGeom>
        </p:spPr>
      </p:pic>
      <p:sp>
        <p:nvSpPr>
          <p:cNvPr id="16" name="TextBox 15">
            <a:extLst>
              <a:ext uri="{FF2B5EF4-FFF2-40B4-BE49-F238E27FC236}">
                <a16:creationId xmlns:a16="http://schemas.microsoft.com/office/drawing/2014/main" id="{B6293888-D821-4442-ABDB-BD34D5ECC68A}"/>
              </a:ext>
            </a:extLst>
          </p:cNvPr>
          <p:cNvSpPr txBox="1"/>
          <p:nvPr/>
        </p:nvSpPr>
        <p:spPr>
          <a:xfrm>
            <a:off x="2163690" y="5173149"/>
            <a:ext cx="1592777" cy="923330"/>
          </a:xfrm>
          <a:prstGeom prst="rect">
            <a:avLst/>
          </a:prstGeom>
          <a:noFill/>
        </p:spPr>
        <p:txBody>
          <a:bodyPr wrap="square" rtlCol="0">
            <a:spAutoFit/>
          </a:bodyPr>
          <a:lstStyle/>
          <a:p>
            <a:r>
              <a:rPr lang="en-US" dirty="0"/>
              <a:t>FC is just after engagement date</a:t>
            </a:r>
          </a:p>
        </p:txBody>
      </p:sp>
      <p:cxnSp>
        <p:nvCxnSpPr>
          <p:cNvPr id="17" name="Straight Connector 16">
            <a:extLst>
              <a:ext uri="{FF2B5EF4-FFF2-40B4-BE49-F238E27FC236}">
                <a16:creationId xmlns:a16="http://schemas.microsoft.com/office/drawing/2014/main" id="{25D93541-9F76-4D51-82B0-105955218DA6}"/>
              </a:ext>
            </a:extLst>
          </p:cNvPr>
          <p:cNvCxnSpPr>
            <a:cxnSpLocks/>
          </p:cNvCxnSpPr>
          <p:nvPr/>
        </p:nvCxnSpPr>
        <p:spPr>
          <a:xfrm flipH="1">
            <a:off x="7918515" y="3810638"/>
            <a:ext cx="24032" cy="1067732"/>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357657C-EA64-4062-A2A0-18C37E866B44}"/>
              </a:ext>
            </a:extLst>
          </p:cNvPr>
          <p:cNvSpPr txBox="1"/>
          <p:nvPr/>
        </p:nvSpPr>
        <p:spPr>
          <a:xfrm>
            <a:off x="5112151" y="4078433"/>
            <a:ext cx="2415618" cy="738664"/>
          </a:xfrm>
          <a:prstGeom prst="rect">
            <a:avLst/>
          </a:prstGeom>
          <a:solidFill>
            <a:srgbClr val="00B0F0"/>
          </a:solidFill>
        </p:spPr>
        <p:txBody>
          <a:bodyPr wrap="square" rtlCol="0">
            <a:spAutoFit/>
          </a:bodyPr>
          <a:lstStyle/>
          <a:p>
            <a:r>
              <a:rPr lang="en-US" sz="1400" dirty="0"/>
              <a:t>Pay your Bills and re-structure your life. Stuck with PPA type contract. May default.</a:t>
            </a:r>
          </a:p>
        </p:txBody>
      </p:sp>
      <p:pic>
        <p:nvPicPr>
          <p:cNvPr id="7" name="Picture 6">
            <a:extLst>
              <a:ext uri="{FF2B5EF4-FFF2-40B4-BE49-F238E27FC236}">
                <a16:creationId xmlns:a16="http://schemas.microsoft.com/office/drawing/2014/main" id="{61050DCA-3169-44DA-AAB8-E37F0C9B1A67}"/>
              </a:ext>
            </a:extLst>
          </p:cNvPr>
          <p:cNvPicPr>
            <a:picLocks noChangeAspect="1"/>
          </p:cNvPicPr>
          <p:nvPr/>
        </p:nvPicPr>
        <p:blipFill>
          <a:blip r:embed="rId5"/>
          <a:stretch>
            <a:fillRect/>
          </a:stretch>
        </p:blipFill>
        <p:spPr>
          <a:xfrm>
            <a:off x="7651291" y="2901442"/>
            <a:ext cx="582511" cy="906691"/>
          </a:xfrm>
          <a:prstGeom prst="rect">
            <a:avLst/>
          </a:prstGeom>
        </p:spPr>
      </p:pic>
      <p:cxnSp>
        <p:nvCxnSpPr>
          <p:cNvPr id="9" name="Straight Arrow Connector 8">
            <a:extLst>
              <a:ext uri="{FF2B5EF4-FFF2-40B4-BE49-F238E27FC236}">
                <a16:creationId xmlns:a16="http://schemas.microsoft.com/office/drawing/2014/main" id="{D63CC666-2230-4FC8-BE53-95C1EDD96C22}"/>
              </a:ext>
            </a:extLst>
          </p:cNvPr>
          <p:cNvCxnSpPr/>
          <p:nvPr/>
        </p:nvCxnSpPr>
        <p:spPr>
          <a:xfrm flipH="1">
            <a:off x="3091992" y="2224726"/>
            <a:ext cx="697582" cy="8766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B0DCFDD-0723-49AA-AC83-DC9E7BD4BF8E}"/>
              </a:ext>
            </a:extLst>
          </p:cNvPr>
          <p:cNvSpPr txBox="1"/>
          <p:nvPr/>
        </p:nvSpPr>
        <p:spPr>
          <a:xfrm>
            <a:off x="3789574" y="1630837"/>
            <a:ext cx="1442302" cy="649252"/>
          </a:xfrm>
          <a:prstGeom prst="rect">
            <a:avLst/>
          </a:prstGeom>
          <a:solidFill>
            <a:srgbClr val="FFFF00"/>
          </a:solidFill>
        </p:spPr>
        <p:txBody>
          <a:bodyPr wrap="square" rtlCol="0">
            <a:spAutoFit/>
          </a:bodyPr>
          <a:lstStyle/>
          <a:p>
            <a:r>
              <a:rPr lang="en-US" dirty="0"/>
              <a:t>Commitment Fee</a:t>
            </a:r>
          </a:p>
        </p:txBody>
      </p:sp>
      <p:sp>
        <p:nvSpPr>
          <p:cNvPr id="19" name="TextBox 18">
            <a:extLst>
              <a:ext uri="{FF2B5EF4-FFF2-40B4-BE49-F238E27FC236}">
                <a16:creationId xmlns:a16="http://schemas.microsoft.com/office/drawing/2014/main" id="{13AB6D35-C487-4B85-BEC0-DAD7791CBDB1}"/>
              </a:ext>
            </a:extLst>
          </p:cNvPr>
          <p:cNvSpPr txBox="1"/>
          <p:nvPr/>
        </p:nvSpPr>
        <p:spPr>
          <a:xfrm>
            <a:off x="6995938" y="5184742"/>
            <a:ext cx="1893217" cy="646331"/>
          </a:xfrm>
          <a:prstGeom prst="rect">
            <a:avLst/>
          </a:prstGeom>
          <a:noFill/>
        </p:spPr>
        <p:txBody>
          <a:bodyPr wrap="square" rtlCol="0">
            <a:spAutoFit/>
          </a:bodyPr>
          <a:lstStyle/>
          <a:p>
            <a:r>
              <a:rPr lang="en-US" dirty="0"/>
              <a:t>Decommissioning Date</a:t>
            </a:r>
          </a:p>
        </p:txBody>
      </p:sp>
      <p:sp>
        <p:nvSpPr>
          <p:cNvPr id="20" name="TextBox 19">
            <a:extLst>
              <a:ext uri="{FF2B5EF4-FFF2-40B4-BE49-F238E27FC236}">
                <a16:creationId xmlns:a16="http://schemas.microsoft.com/office/drawing/2014/main" id="{4557264C-D1DD-44B0-8E72-C715BDCEE515}"/>
              </a:ext>
            </a:extLst>
          </p:cNvPr>
          <p:cNvSpPr txBox="1"/>
          <p:nvPr/>
        </p:nvSpPr>
        <p:spPr>
          <a:xfrm>
            <a:off x="495261" y="1941922"/>
            <a:ext cx="1522075" cy="1477328"/>
          </a:xfrm>
          <a:prstGeom prst="rect">
            <a:avLst/>
          </a:prstGeom>
          <a:solidFill>
            <a:srgbClr val="FFFF00"/>
          </a:solidFill>
        </p:spPr>
        <p:txBody>
          <a:bodyPr wrap="square" rtlCol="0">
            <a:spAutoFit/>
          </a:bodyPr>
          <a:lstStyle/>
          <a:p>
            <a:r>
              <a:rPr lang="en-US" dirty="0"/>
              <a:t>Father of the bride makes commitment to pay for wedding</a:t>
            </a:r>
          </a:p>
        </p:txBody>
      </p:sp>
      <p:cxnSp>
        <p:nvCxnSpPr>
          <p:cNvPr id="22" name="Straight Arrow Connector 21">
            <a:extLst>
              <a:ext uri="{FF2B5EF4-FFF2-40B4-BE49-F238E27FC236}">
                <a16:creationId xmlns:a16="http://schemas.microsoft.com/office/drawing/2014/main" id="{4C12B801-4E84-452E-BDE8-EE6C1CA503A8}"/>
              </a:ext>
            </a:extLst>
          </p:cNvPr>
          <p:cNvCxnSpPr/>
          <p:nvPr/>
        </p:nvCxnSpPr>
        <p:spPr>
          <a:xfrm>
            <a:off x="1706252" y="3419250"/>
            <a:ext cx="1168923" cy="15203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2DF96DA-7D6B-44FB-9820-FAB6013E6DD1}"/>
              </a:ext>
            </a:extLst>
          </p:cNvPr>
          <p:cNvSpPr txBox="1"/>
          <p:nvPr/>
        </p:nvSpPr>
        <p:spPr>
          <a:xfrm>
            <a:off x="2925398" y="4204543"/>
            <a:ext cx="1495126" cy="646331"/>
          </a:xfrm>
          <a:prstGeom prst="rect">
            <a:avLst/>
          </a:prstGeom>
          <a:solidFill>
            <a:srgbClr val="00B0F0"/>
          </a:solidFill>
        </p:spPr>
        <p:txBody>
          <a:bodyPr wrap="square" rtlCol="0">
            <a:spAutoFit/>
          </a:bodyPr>
          <a:lstStyle/>
          <a:p>
            <a:r>
              <a:rPr lang="en-US" sz="1200" dirty="0"/>
              <a:t>Pay for Wedding with Other peoples money</a:t>
            </a:r>
          </a:p>
        </p:txBody>
      </p:sp>
    </p:spTree>
    <p:extLst>
      <p:ext uri="{BB962C8B-B14F-4D97-AF65-F5344CB8AC3E}">
        <p14:creationId xmlns:p14="http://schemas.microsoft.com/office/powerpoint/2010/main" val="3763904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31151A0-4A79-48D7-87B3-CC3E42DF1B88}"/>
              </a:ext>
            </a:extLst>
          </p:cNvPr>
          <p:cNvSpPr>
            <a:spLocks noGrp="1"/>
          </p:cNvSpPr>
          <p:nvPr>
            <p:ph idx="1"/>
          </p:nvPr>
        </p:nvSpPr>
        <p:spPr>
          <a:xfrm>
            <a:off x="628649" y="1263192"/>
            <a:ext cx="8034583" cy="2201749"/>
          </a:xfrm>
        </p:spPr>
        <p:txBody>
          <a:bodyPr>
            <a:normAutofit fontScale="62500" lnSpcReduction="20000"/>
          </a:bodyPr>
          <a:lstStyle/>
          <a:p>
            <a:r>
              <a:rPr lang="en-US" dirty="0"/>
              <a:t>Enter dates for:</a:t>
            </a:r>
          </a:p>
          <a:p>
            <a:pPr lvl="1"/>
            <a:r>
              <a:rPr lang="en-US" dirty="0"/>
              <a:t>Start of development</a:t>
            </a:r>
          </a:p>
          <a:p>
            <a:pPr lvl="1"/>
            <a:r>
              <a:rPr lang="en-US" dirty="0"/>
              <a:t>Months of development</a:t>
            </a:r>
          </a:p>
          <a:p>
            <a:pPr lvl="1"/>
            <a:r>
              <a:rPr lang="en-US" dirty="0"/>
              <a:t>Financial Close</a:t>
            </a:r>
          </a:p>
          <a:p>
            <a:pPr lvl="1"/>
            <a:r>
              <a:rPr lang="en-US" dirty="0"/>
              <a:t>Months of Construction</a:t>
            </a:r>
          </a:p>
          <a:p>
            <a:pPr lvl="1"/>
            <a:r>
              <a:rPr lang="en-US" dirty="0"/>
              <a:t>Commercial Operation</a:t>
            </a:r>
          </a:p>
          <a:p>
            <a:pPr lvl="1"/>
            <a:r>
              <a:rPr lang="en-US" dirty="0"/>
              <a:t>Operating Period</a:t>
            </a:r>
          </a:p>
          <a:p>
            <a:pPr lvl="1"/>
            <a:r>
              <a:rPr lang="en-US" dirty="0"/>
              <a:t>Decommissioning Date</a:t>
            </a:r>
          </a:p>
          <a:p>
            <a:pPr lvl="1"/>
            <a:endParaRPr lang="en-US" dirty="0"/>
          </a:p>
        </p:txBody>
      </p:sp>
      <p:sp>
        <p:nvSpPr>
          <p:cNvPr id="3" name="Title 2">
            <a:extLst>
              <a:ext uri="{FF2B5EF4-FFF2-40B4-BE49-F238E27FC236}">
                <a16:creationId xmlns:a16="http://schemas.microsoft.com/office/drawing/2014/main" id="{56D0AD74-5CF5-4A4F-8970-35A005CB4731}"/>
              </a:ext>
            </a:extLst>
          </p:cNvPr>
          <p:cNvSpPr>
            <a:spLocks noGrp="1"/>
          </p:cNvSpPr>
          <p:nvPr>
            <p:ph type="title"/>
          </p:nvPr>
        </p:nvSpPr>
        <p:spPr/>
        <p:txBody>
          <a:bodyPr>
            <a:normAutofit fontScale="90000"/>
          </a:bodyPr>
          <a:lstStyle/>
          <a:p>
            <a:r>
              <a:rPr lang="en-US" dirty="0"/>
              <a:t>Exercise 1: Work with Dates (Use EDATE function)</a:t>
            </a:r>
          </a:p>
        </p:txBody>
      </p:sp>
      <p:pic>
        <p:nvPicPr>
          <p:cNvPr id="5" name="Picture 4">
            <a:extLst>
              <a:ext uri="{FF2B5EF4-FFF2-40B4-BE49-F238E27FC236}">
                <a16:creationId xmlns:a16="http://schemas.microsoft.com/office/drawing/2014/main" id="{3EE718A0-4EF3-4BAB-8D3B-75BE6BE8A957}"/>
              </a:ext>
            </a:extLst>
          </p:cNvPr>
          <p:cNvPicPr>
            <a:picLocks noChangeAspect="1"/>
          </p:cNvPicPr>
          <p:nvPr/>
        </p:nvPicPr>
        <p:blipFill>
          <a:blip r:embed="rId2"/>
          <a:stretch>
            <a:fillRect/>
          </a:stretch>
        </p:blipFill>
        <p:spPr>
          <a:xfrm>
            <a:off x="282805" y="3464942"/>
            <a:ext cx="8125905" cy="2712021"/>
          </a:xfrm>
          <a:prstGeom prst="rect">
            <a:avLst/>
          </a:prstGeom>
        </p:spPr>
      </p:pic>
    </p:spTree>
    <p:extLst>
      <p:ext uri="{BB962C8B-B14F-4D97-AF65-F5344CB8AC3E}">
        <p14:creationId xmlns:p14="http://schemas.microsoft.com/office/powerpoint/2010/main" val="1429192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2252844" y="2742134"/>
            <a:ext cx="1795010" cy="114000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65187" y="4528485"/>
            <a:ext cx="2157671" cy="55309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 name="Oval 6"/>
          <p:cNvSpPr/>
          <p:nvPr/>
        </p:nvSpPr>
        <p:spPr bwMode="auto">
          <a:xfrm>
            <a:off x="3405224" y="3547647"/>
            <a:ext cx="2061925" cy="114912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Eurotunnel. </a:t>
            </a:r>
            <a:r>
              <a:rPr lang="en-US" sz="1200" dirty="0">
                <a:solidFill>
                  <a:schemeClr val="bg1">
                    <a:lumMod val="95000"/>
                  </a:schemeClr>
                </a:solidFill>
              </a:rPr>
              <a:t>Manager Assigned by Government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34109" y="838200"/>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Railways signed contracts using estimate price. Signed before FC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46276" y="1797948"/>
            <a:ext cx="2206568" cy="159570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Combination of French and English. Not Conventional Technology</a:t>
            </a:r>
          </a:p>
        </p:txBody>
      </p:sp>
      <p:sp>
        <p:nvSpPr>
          <p:cNvPr id="15" name="Rectangle 14"/>
          <p:cNvSpPr/>
          <p:nvPr/>
        </p:nvSpPr>
        <p:spPr bwMode="auto">
          <a:xfrm>
            <a:off x="2252844" y="2974213"/>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32" name="Oval 31"/>
          <p:cNvSpPr/>
          <p:nvPr/>
        </p:nvSpPr>
        <p:spPr bwMode="auto">
          <a:xfrm>
            <a:off x="7010400" y="4913915"/>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 Made Commitment and required equity capital</a:t>
            </a:r>
          </a:p>
        </p:txBody>
      </p:sp>
      <p:sp>
        <p:nvSpPr>
          <p:cNvPr id="33" name="Oval 32"/>
          <p:cNvSpPr/>
          <p:nvPr/>
        </p:nvSpPr>
        <p:spPr bwMode="auto">
          <a:xfrm>
            <a:off x="307026" y="4444511"/>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60% owned by TML; other Owners were Banks and Institutions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100584" y="4568246"/>
            <a:ext cx="1303407" cy="740068"/>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with draws and repayments</a:t>
            </a:r>
          </a:p>
        </p:txBody>
      </p:sp>
      <p:cxnSp>
        <p:nvCxnSpPr>
          <p:cNvPr id="57" name="Straight Arrow Connector 56"/>
          <p:cNvCxnSpPr>
            <a:cxnSpLocks/>
          </p:cNvCxnSpPr>
          <p:nvPr/>
        </p:nvCxnSpPr>
        <p:spPr bwMode="auto">
          <a:xfrm flipH="1">
            <a:off x="2074999" y="4362282"/>
            <a:ext cx="1544661" cy="64228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88497" y="1939772"/>
            <a:ext cx="0" cy="1607874"/>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3827937" y="2176943"/>
            <a:ext cx="1518533" cy="79727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Accepted Traffic Risk from Study with no History</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416701" y="213281"/>
            <a:ext cx="8286808" cy="654032"/>
          </a:xfrm>
        </p:spPr>
        <p:txBody>
          <a:bodyPr>
            <a:normAutofit/>
          </a:bodyPr>
          <a:lstStyle/>
          <a:p>
            <a:pPr algn="ctr"/>
            <a:r>
              <a:rPr lang="en-US" sz="3200" dirty="0"/>
              <a:t>Eurotunnel Part 1 – Development Stage</a:t>
            </a:r>
          </a:p>
        </p:txBody>
      </p:sp>
      <p:sp>
        <p:nvSpPr>
          <p:cNvPr id="47" name="Rectangle 46"/>
          <p:cNvSpPr/>
          <p:nvPr/>
        </p:nvSpPr>
        <p:spPr bwMode="auto">
          <a:xfrm>
            <a:off x="2328867" y="4474492"/>
            <a:ext cx="1277790" cy="82521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 with investment and dividends</a:t>
            </a:r>
          </a:p>
        </p:txBody>
      </p:sp>
      <p:sp>
        <p:nvSpPr>
          <p:cNvPr id="19" name="Oval 18">
            <a:extLst>
              <a:ext uri="{FF2B5EF4-FFF2-40B4-BE49-F238E27FC236}">
                <a16:creationId xmlns:a16="http://schemas.microsoft.com/office/drawing/2014/main" id="{7E4F366F-DC0B-4F84-98F6-55E72B26B066}"/>
              </a:ext>
            </a:extLst>
          </p:cNvPr>
          <p:cNvSpPr/>
          <p:nvPr/>
        </p:nvSpPr>
        <p:spPr bwMode="auto">
          <a:xfrm>
            <a:off x="6403991" y="1887913"/>
            <a:ext cx="2031636" cy="105680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Development Cost </a:t>
            </a:r>
            <a:r>
              <a:rPr lang="en-US" sz="1200" dirty="0">
                <a:solidFill>
                  <a:schemeClr val="bg1">
                    <a:lumMod val="95000"/>
                  </a:schemeClr>
                </a:solidFill>
                <a:latin typeface="Arial" pitchFamily="34" charset="0"/>
              </a:rPr>
              <a:t>for RFP Paid for by TML</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6" name="Straight Arrow Connector 5">
            <a:extLst>
              <a:ext uri="{FF2B5EF4-FFF2-40B4-BE49-F238E27FC236}">
                <a16:creationId xmlns:a16="http://schemas.microsoft.com/office/drawing/2014/main" id="{B766B97A-F19D-4A87-85E0-E8CC0BC9CAD3}"/>
              </a:ext>
            </a:extLst>
          </p:cNvPr>
          <p:cNvCxnSpPr/>
          <p:nvPr/>
        </p:nvCxnSpPr>
        <p:spPr>
          <a:xfrm flipV="1">
            <a:off x="5387633" y="2944715"/>
            <a:ext cx="1324252" cy="9374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B9D2E4D7-4388-482E-A0AF-1B127A8951F7}"/>
              </a:ext>
            </a:extLst>
          </p:cNvPr>
          <p:cNvCxnSpPr>
            <a:endCxn id="7" idx="2"/>
          </p:cNvCxnSpPr>
          <p:nvPr/>
        </p:nvCxnSpPr>
        <p:spPr>
          <a:xfrm flipV="1">
            <a:off x="2074999" y="4122209"/>
            <a:ext cx="1330225" cy="676034"/>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8C891BEA-7E8A-47D3-85DA-062C3A3C87AA}"/>
              </a:ext>
            </a:extLst>
          </p:cNvPr>
          <p:cNvCxnSpPr>
            <a:cxnSpLocks/>
          </p:cNvCxnSpPr>
          <p:nvPr/>
        </p:nvCxnSpPr>
        <p:spPr>
          <a:xfrm flipH="1" flipV="1">
            <a:off x="5315040" y="4370895"/>
            <a:ext cx="2104769" cy="568041"/>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3678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2252844" y="2742134"/>
            <a:ext cx="1795010" cy="1140000"/>
          </a:xfrm>
          <a:prstGeom prst="straightConnector1">
            <a:avLst/>
          </a:prstGeom>
          <a:solidFill>
            <a:schemeClr val="accent1"/>
          </a:solidFill>
          <a:ln w="44450" cap="flat" cmpd="sng" algn="ctr">
            <a:solidFill>
              <a:srgbClr val="FF0000"/>
            </a:solidFill>
            <a:prstDash val="solid"/>
            <a:round/>
            <a:headEnd type="none" w="sm" len="sm"/>
            <a:tailEnd type="triangle"/>
          </a:ln>
          <a:effectLst/>
        </p:spPr>
      </p:cxnSp>
      <p:sp>
        <p:nvSpPr>
          <p:cNvPr id="7" name="Oval 6"/>
          <p:cNvSpPr/>
          <p:nvPr/>
        </p:nvSpPr>
        <p:spPr bwMode="auto">
          <a:xfrm>
            <a:off x="3405224" y="3547647"/>
            <a:ext cx="2061925" cy="114912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Eurotunnel. </a:t>
            </a:r>
            <a:r>
              <a:rPr lang="en-US" sz="1200" dirty="0">
                <a:solidFill>
                  <a:schemeClr val="bg1">
                    <a:lumMod val="95000"/>
                  </a:schemeClr>
                </a:solidFill>
              </a:rPr>
              <a:t>Manager Assigned by Government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2771538" y="867313"/>
            <a:ext cx="3485420" cy="103094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SIMPLISTINC TRAFFIC STUDY Off-taker: Railways signed contracts using estimate price. Signed before FC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46276" y="1797948"/>
            <a:ext cx="2206568" cy="159570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BAD EPC CONTRACT</a:t>
            </a:r>
            <a:r>
              <a:rPr kumimoji="0" lang="en-US" sz="1200" b="0" i="0" u="none" strike="noStrike" cap="none" normalizeH="0" baseline="0" dirty="0">
                <a:ln>
                  <a:noFill/>
                </a:ln>
                <a:solidFill>
                  <a:schemeClr val="bg1">
                    <a:lumMod val="95000"/>
                  </a:schemeClr>
                </a:solidFill>
                <a:effectLst/>
                <a:latin typeface="Arial" pitchFamily="34" charset="0"/>
              </a:rPr>
              <a:t>: Combination of French and English. Not Conventional Technology</a:t>
            </a:r>
          </a:p>
        </p:txBody>
      </p:sp>
      <p:sp>
        <p:nvSpPr>
          <p:cNvPr id="15" name="Rectangle 14"/>
          <p:cNvSpPr/>
          <p:nvPr/>
        </p:nvSpPr>
        <p:spPr bwMode="auto">
          <a:xfrm>
            <a:off x="2252844" y="2974213"/>
            <a:ext cx="1353813" cy="573433"/>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Change Orders all favour EOC</a:t>
            </a:r>
          </a:p>
        </p:txBody>
      </p:sp>
      <p:sp>
        <p:nvSpPr>
          <p:cNvPr id="32" name="Oval 31"/>
          <p:cNvSpPr/>
          <p:nvPr/>
        </p:nvSpPr>
        <p:spPr bwMode="auto">
          <a:xfrm>
            <a:off x="7042242" y="4414894"/>
            <a:ext cx="1947754" cy="166827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 RELY ON DEBT TO CAPITAL NOT REAL: Lenders: Stuck with project and increased investment</a:t>
            </a:r>
          </a:p>
        </p:txBody>
      </p:sp>
      <p:sp>
        <p:nvSpPr>
          <p:cNvPr id="33" name="Oval 32"/>
          <p:cNvSpPr/>
          <p:nvPr/>
        </p:nvSpPr>
        <p:spPr bwMode="auto">
          <a:xfrm>
            <a:off x="307026" y="4444511"/>
            <a:ext cx="1773098" cy="75643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TML owns small amount</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88497" y="1939772"/>
            <a:ext cx="0" cy="1607874"/>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3605741" y="2155642"/>
            <a:ext cx="2125756" cy="694966"/>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Accepted Traffic Risk from Study with no History. Big over-supply risk</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416701" y="213281"/>
            <a:ext cx="8286808" cy="654032"/>
          </a:xfrm>
        </p:spPr>
        <p:txBody>
          <a:bodyPr>
            <a:normAutofit/>
          </a:bodyPr>
          <a:lstStyle/>
          <a:p>
            <a:pPr algn="ctr"/>
            <a:r>
              <a:rPr lang="en-US" sz="3200" dirty="0"/>
              <a:t>Eurotunnel Part 2 – Construction Stage</a:t>
            </a:r>
          </a:p>
        </p:txBody>
      </p:sp>
      <p:sp>
        <p:nvSpPr>
          <p:cNvPr id="18" name="Oval 17">
            <a:extLst>
              <a:ext uri="{FF2B5EF4-FFF2-40B4-BE49-F238E27FC236}">
                <a16:creationId xmlns:a16="http://schemas.microsoft.com/office/drawing/2014/main" id="{BE2B9349-999B-47C3-9E2E-EFC5BC4307F5}"/>
              </a:ext>
            </a:extLst>
          </p:cNvPr>
          <p:cNvSpPr/>
          <p:nvPr/>
        </p:nvSpPr>
        <p:spPr bwMode="auto">
          <a:xfrm>
            <a:off x="2252844" y="5324554"/>
            <a:ext cx="2261404" cy="133612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NO STRONG SPONSOR: Individual Shareholders who could not stand up to EPC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7" name="Rectangle 46"/>
          <p:cNvSpPr/>
          <p:nvPr/>
        </p:nvSpPr>
        <p:spPr bwMode="auto">
          <a:xfrm>
            <a:off x="3619660" y="4773740"/>
            <a:ext cx="1287797" cy="427209"/>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IPO</a:t>
            </a:r>
            <a:endParaRPr kumimoji="0" lang="en-US" sz="1200" b="0" i="0" u="none" strike="noStrike" cap="none" normalizeH="0" baseline="0" dirty="0">
              <a:ln>
                <a:noFill/>
              </a:ln>
              <a:solidFill>
                <a:schemeClr val="tx1"/>
              </a:solidFill>
              <a:effectLst/>
              <a:latin typeface="Arial" pitchFamily="34" charset="0"/>
            </a:endParaRPr>
          </a:p>
        </p:txBody>
      </p:sp>
      <p:cxnSp>
        <p:nvCxnSpPr>
          <p:cNvPr id="3" name="Straight Arrow Connector 2">
            <a:extLst>
              <a:ext uri="{FF2B5EF4-FFF2-40B4-BE49-F238E27FC236}">
                <a16:creationId xmlns:a16="http://schemas.microsoft.com/office/drawing/2014/main" id="{E47F9539-319B-4562-8E59-50B30A9E61F7}"/>
              </a:ext>
            </a:extLst>
          </p:cNvPr>
          <p:cNvCxnSpPr>
            <a:endCxn id="7" idx="2"/>
          </p:cNvCxnSpPr>
          <p:nvPr/>
        </p:nvCxnSpPr>
        <p:spPr>
          <a:xfrm flipV="1">
            <a:off x="2080124" y="4122209"/>
            <a:ext cx="1325100" cy="574561"/>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CF759273-C104-4276-A803-BE2F8D63030B}"/>
              </a:ext>
            </a:extLst>
          </p:cNvPr>
          <p:cNvCxnSpPr>
            <a:stCxn id="18" idx="0"/>
          </p:cNvCxnSpPr>
          <p:nvPr/>
        </p:nvCxnSpPr>
        <p:spPr>
          <a:xfrm flipV="1">
            <a:off x="3383546" y="4664884"/>
            <a:ext cx="444391" cy="659670"/>
          </a:xfrm>
          <a:prstGeom prst="straightConnector1">
            <a:avLst/>
          </a:prstGeom>
          <a:ln w="508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2104879-70C4-460F-A0AE-E90DF3154755}"/>
              </a:ext>
            </a:extLst>
          </p:cNvPr>
          <p:cNvCxnSpPr>
            <a:stCxn id="32" idx="1"/>
          </p:cNvCxnSpPr>
          <p:nvPr/>
        </p:nvCxnSpPr>
        <p:spPr>
          <a:xfrm flipH="1" flipV="1">
            <a:off x="5467149" y="4325198"/>
            <a:ext cx="1860335" cy="334009"/>
          </a:xfrm>
          <a:prstGeom prst="straightConnector1">
            <a:avLst/>
          </a:prstGeom>
          <a:ln w="412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ADAC2350-BF49-4AD7-B836-E559344C1E55}"/>
              </a:ext>
            </a:extLst>
          </p:cNvPr>
          <p:cNvCxnSpPr>
            <a:cxnSpLocks/>
          </p:cNvCxnSpPr>
          <p:nvPr/>
        </p:nvCxnSpPr>
        <p:spPr>
          <a:xfrm flipH="1" flipV="1">
            <a:off x="5368239" y="4492202"/>
            <a:ext cx="1786705" cy="353175"/>
          </a:xfrm>
          <a:prstGeom prst="straightConnector1">
            <a:avLst/>
          </a:prstGeom>
          <a:ln w="412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bwMode="auto">
          <a:xfrm>
            <a:off x="6034248" y="4296840"/>
            <a:ext cx="1000587" cy="67937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Increased</a:t>
            </a:r>
          </a:p>
        </p:txBody>
      </p:sp>
    </p:spTree>
    <p:extLst>
      <p:ext uri="{BB962C8B-B14F-4D97-AF65-F5344CB8AC3E}">
        <p14:creationId xmlns:p14="http://schemas.microsoft.com/office/powerpoint/2010/main" val="937373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A472E-19F0-4240-AA3F-D80C7D496143}"/>
              </a:ext>
            </a:extLst>
          </p:cNvPr>
          <p:cNvSpPr>
            <a:spLocks noGrp="1"/>
          </p:cNvSpPr>
          <p:nvPr>
            <p:ph type="title"/>
          </p:nvPr>
        </p:nvSpPr>
        <p:spPr/>
        <p:txBody>
          <a:bodyPr/>
          <a:lstStyle/>
          <a:p>
            <a:r>
              <a:rPr lang="en-US" dirty="0"/>
              <a:t>Actual and Projected Revenues</a:t>
            </a:r>
          </a:p>
        </p:txBody>
      </p:sp>
      <p:sp>
        <p:nvSpPr>
          <p:cNvPr id="4" name="Slide Number Placeholder 3">
            <a:extLst>
              <a:ext uri="{FF2B5EF4-FFF2-40B4-BE49-F238E27FC236}">
                <a16:creationId xmlns:a16="http://schemas.microsoft.com/office/drawing/2014/main" id="{9806541D-04BF-4CCD-A150-1181CD232F3D}"/>
              </a:ext>
            </a:extLst>
          </p:cNvPr>
          <p:cNvSpPr>
            <a:spLocks noGrp="1"/>
          </p:cNvSpPr>
          <p:nvPr>
            <p:ph type="sldNum" sz="quarter" idx="12"/>
          </p:nvPr>
        </p:nvSpPr>
        <p:spPr/>
        <p:txBody>
          <a:bodyPr/>
          <a:lstStyle/>
          <a:p>
            <a:pPr algn="ctr"/>
            <a:fld id="{0C3A1854-6B63-4059-B360-A3C4972BF0FC}" type="slidenum">
              <a:rPr lang="ko-KR" altLang="en-US" smtClean="0"/>
              <a:pPr algn="ctr"/>
              <a:t>25</a:t>
            </a:fld>
            <a:endParaRPr lang="ko-KR" altLang="en-US" dirty="0"/>
          </a:p>
        </p:txBody>
      </p:sp>
      <p:pic>
        <p:nvPicPr>
          <p:cNvPr id="5" name="Picture 11">
            <a:extLst>
              <a:ext uri="{FF2B5EF4-FFF2-40B4-BE49-F238E27FC236}">
                <a16:creationId xmlns:a16="http://schemas.microsoft.com/office/drawing/2014/main" id="{83364BCD-2CEC-493A-9C98-D9C0649514AA}"/>
              </a:ext>
            </a:extLst>
          </p:cNvPr>
          <p:cNvPicPr>
            <a:picLocks noGrp="1" noChangeAspect="1" noChangeArrowheads="1"/>
          </p:cNvPicPr>
          <p:nvPr>
            <p:ph idx="1"/>
          </p:nvPr>
        </p:nvPicPr>
        <p:blipFill>
          <a:blip r:embed="rId2" cstate="print"/>
          <a:srcRect/>
          <a:stretch>
            <a:fillRect/>
          </a:stretch>
        </p:blipFill>
        <p:spPr>
          <a:xfrm>
            <a:off x="966451" y="1263650"/>
            <a:ext cx="7226972" cy="4913313"/>
          </a:xfrm>
          <a:noFill/>
        </p:spPr>
      </p:pic>
      <p:sp>
        <p:nvSpPr>
          <p:cNvPr id="6" name="TextBox 5">
            <a:extLst>
              <a:ext uri="{FF2B5EF4-FFF2-40B4-BE49-F238E27FC236}">
                <a16:creationId xmlns:a16="http://schemas.microsoft.com/office/drawing/2014/main" id="{40644A08-2794-4802-94D2-51972471C7FE}"/>
              </a:ext>
            </a:extLst>
          </p:cNvPr>
          <p:cNvSpPr txBox="1"/>
          <p:nvPr/>
        </p:nvSpPr>
        <p:spPr>
          <a:xfrm>
            <a:off x="4812632" y="3305285"/>
            <a:ext cx="1722922" cy="923330"/>
          </a:xfrm>
          <a:prstGeom prst="rect">
            <a:avLst/>
          </a:prstGeom>
          <a:solidFill>
            <a:srgbClr val="FFFF00"/>
          </a:solidFill>
        </p:spPr>
        <p:txBody>
          <a:bodyPr wrap="square" rtlCol="0">
            <a:spAutoFit/>
          </a:bodyPr>
          <a:lstStyle/>
          <a:p>
            <a:r>
              <a:rPr lang="en-US" dirty="0"/>
              <a:t>Wrong by a factor of 2 at start of project</a:t>
            </a:r>
          </a:p>
        </p:txBody>
      </p:sp>
      <p:cxnSp>
        <p:nvCxnSpPr>
          <p:cNvPr id="8" name="Straight Arrow Connector 7">
            <a:extLst>
              <a:ext uri="{FF2B5EF4-FFF2-40B4-BE49-F238E27FC236}">
                <a16:creationId xmlns:a16="http://schemas.microsoft.com/office/drawing/2014/main" id="{2C00AE98-C298-47E8-9386-088DAFF964AE}"/>
              </a:ext>
            </a:extLst>
          </p:cNvPr>
          <p:cNvCxnSpPr>
            <a:cxnSpLocks/>
          </p:cNvCxnSpPr>
          <p:nvPr/>
        </p:nvCxnSpPr>
        <p:spPr>
          <a:xfrm flipH="1">
            <a:off x="3166712" y="3965608"/>
            <a:ext cx="1645920" cy="81814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CB7288D-C474-426B-8CC1-EA213B3903A6}"/>
              </a:ext>
            </a:extLst>
          </p:cNvPr>
          <p:cNvCxnSpPr>
            <a:cxnSpLocks/>
          </p:cNvCxnSpPr>
          <p:nvPr/>
        </p:nvCxnSpPr>
        <p:spPr>
          <a:xfrm flipH="1">
            <a:off x="3154764" y="3898232"/>
            <a:ext cx="1657868" cy="13475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478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829290-CDE5-4A91-940C-D4131AC34706}"/>
              </a:ext>
            </a:extLst>
          </p:cNvPr>
          <p:cNvSpPr>
            <a:spLocks noGrp="1"/>
          </p:cNvSpPr>
          <p:nvPr>
            <p:ph idx="1"/>
          </p:nvPr>
        </p:nvSpPr>
        <p:spPr>
          <a:xfrm>
            <a:off x="290168" y="1174592"/>
            <a:ext cx="8488071" cy="1886242"/>
          </a:xfrm>
        </p:spPr>
        <p:txBody>
          <a:bodyPr>
            <a:normAutofit fontScale="85000" lnSpcReduction="20000"/>
          </a:bodyPr>
          <a:lstStyle/>
          <a:p>
            <a:pPr marL="177800" indent="-177800"/>
            <a:r>
              <a:rPr lang="en-US" dirty="0"/>
              <a:t>Many infrastructure projects depend on highly complex models that measure the number of trips on every single road in an area and then attempt to project the number of people who will use a toll road. These forecasts have turned out to widely off in many cases where the road is supposed to create economic activity.</a:t>
            </a:r>
          </a:p>
          <a:p>
            <a:pPr marL="177800" indent="-177800">
              <a:buNone/>
            </a:pPr>
            <a:endParaRPr lang="en-US" b="1" dirty="0"/>
          </a:p>
          <a:p>
            <a:endParaRPr lang="en-US" dirty="0"/>
          </a:p>
        </p:txBody>
      </p:sp>
      <p:sp>
        <p:nvSpPr>
          <p:cNvPr id="3" name="Title 2">
            <a:extLst>
              <a:ext uri="{FF2B5EF4-FFF2-40B4-BE49-F238E27FC236}">
                <a16:creationId xmlns:a16="http://schemas.microsoft.com/office/drawing/2014/main" id="{933279C1-02C2-40E5-88DD-5708B39B8B0D}"/>
              </a:ext>
            </a:extLst>
          </p:cNvPr>
          <p:cNvSpPr>
            <a:spLocks noGrp="1"/>
          </p:cNvSpPr>
          <p:nvPr>
            <p:ph type="title"/>
          </p:nvPr>
        </p:nvSpPr>
        <p:spPr/>
        <p:txBody>
          <a:bodyPr/>
          <a:lstStyle/>
          <a:p>
            <a:r>
              <a:rPr lang="en-US" dirty="0"/>
              <a:t>Traffic Studies</a:t>
            </a:r>
          </a:p>
        </p:txBody>
      </p:sp>
      <p:sp>
        <p:nvSpPr>
          <p:cNvPr id="4" name="Slide Number Placeholder 3">
            <a:extLst>
              <a:ext uri="{FF2B5EF4-FFF2-40B4-BE49-F238E27FC236}">
                <a16:creationId xmlns:a16="http://schemas.microsoft.com/office/drawing/2014/main" id="{A015A7A9-5F7A-4160-8B1D-640901A232E6}"/>
              </a:ext>
            </a:extLst>
          </p:cNvPr>
          <p:cNvSpPr>
            <a:spLocks noGrp="1"/>
          </p:cNvSpPr>
          <p:nvPr>
            <p:ph type="sldNum" sz="quarter" idx="12"/>
          </p:nvPr>
        </p:nvSpPr>
        <p:spPr/>
        <p:txBody>
          <a:bodyPr/>
          <a:lstStyle/>
          <a:p>
            <a:pPr algn="ctr"/>
            <a:fld id="{0C3A1854-6B63-4059-B360-A3C4972BF0FC}" type="slidenum">
              <a:rPr lang="ko-KR" altLang="en-US" smtClean="0"/>
              <a:pPr algn="ctr"/>
              <a:t>26</a:t>
            </a:fld>
            <a:endParaRPr lang="ko-KR" altLang="en-US" dirty="0"/>
          </a:p>
        </p:txBody>
      </p:sp>
      <p:pic>
        <p:nvPicPr>
          <p:cNvPr id="5" name="Picture 6">
            <a:extLst>
              <a:ext uri="{FF2B5EF4-FFF2-40B4-BE49-F238E27FC236}">
                <a16:creationId xmlns:a16="http://schemas.microsoft.com/office/drawing/2014/main" id="{6327CE22-1DBF-48CE-890F-DADB1E3B6413}"/>
              </a:ext>
            </a:extLst>
          </p:cNvPr>
          <p:cNvPicPr>
            <a:picLocks noChangeAspect="1" noChangeArrowheads="1"/>
          </p:cNvPicPr>
          <p:nvPr/>
        </p:nvPicPr>
        <p:blipFill>
          <a:blip r:embed="rId2" cstate="print"/>
          <a:srcRect/>
          <a:stretch>
            <a:fillRect/>
          </a:stretch>
        </p:blipFill>
        <p:spPr bwMode="auto">
          <a:xfrm>
            <a:off x="2086276" y="3131846"/>
            <a:ext cx="5228924" cy="3574990"/>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val="1119705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Grp="1" noChangeAspect="1" noChangeArrowheads="1"/>
          </p:cNvPicPr>
          <p:nvPr>
            <p:ph idx="1"/>
          </p:nvPr>
        </p:nvPicPr>
        <p:blipFill>
          <a:blip r:embed="rId2" cstate="print"/>
          <a:stretch>
            <a:fillRect/>
          </a:stretch>
        </p:blipFill>
        <p:spPr>
          <a:xfrm>
            <a:off x="3506002" y="1831607"/>
            <a:ext cx="5553568" cy="4032985"/>
          </a:xfrm>
          <a:noFill/>
        </p:spPr>
      </p:pic>
      <p:sp>
        <p:nvSpPr>
          <p:cNvPr id="20482" name="Rectangle 2"/>
          <p:cNvSpPr>
            <a:spLocks noGrp="1" noChangeArrowheads="1"/>
          </p:cNvSpPr>
          <p:nvPr>
            <p:ph type="title"/>
          </p:nvPr>
        </p:nvSpPr>
        <p:spPr/>
        <p:txBody>
          <a:bodyPr>
            <a:normAutofit fontScale="90000"/>
          </a:bodyPr>
          <a:lstStyle/>
          <a:p>
            <a:r>
              <a:rPr lang="en-US" dirty="0"/>
              <a:t>Violation of Rule that Trusts Strong Sponsors (Motorola) - Iridium</a:t>
            </a:r>
          </a:p>
        </p:txBody>
      </p:sp>
      <p:sp>
        <p:nvSpPr>
          <p:cNvPr id="20483" name="Rectangle 3"/>
          <p:cNvSpPr>
            <a:spLocks noGrp="1" noChangeArrowheads="1"/>
          </p:cNvSpPr>
          <p:nvPr>
            <p:ph type="body" sz="half" idx="4294967295"/>
          </p:nvPr>
        </p:nvSpPr>
        <p:spPr>
          <a:xfrm>
            <a:off x="105877" y="1982803"/>
            <a:ext cx="3303872" cy="3436219"/>
          </a:xfrm>
        </p:spPr>
        <p:txBody>
          <a:bodyPr/>
          <a:lstStyle/>
          <a:p>
            <a:pPr marL="231775" indent="-231775">
              <a:spcBef>
                <a:spcPct val="0"/>
              </a:spcBef>
              <a:spcAft>
                <a:spcPct val="0"/>
              </a:spcAft>
              <a:buFontTx/>
              <a:buNone/>
            </a:pPr>
            <a:r>
              <a:rPr lang="en-US" altLang="zh-CN" sz="1800" dirty="0">
                <a:ea typeface="SimSun" pitchFamily="2" charset="-122"/>
              </a:rPr>
              <a:t>	According to one story an investor called the rating agency Standard &amp; Poor’s and asked what would happen to default rates if real estate prices fell.  </a:t>
            </a:r>
          </a:p>
          <a:p>
            <a:pPr marL="231775" indent="-231775">
              <a:spcBef>
                <a:spcPct val="0"/>
              </a:spcBef>
              <a:spcAft>
                <a:spcPct val="0"/>
              </a:spcAft>
              <a:buFontTx/>
              <a:buNone/>
            </a:pPr>
            <a:endParaRPr lang="en-US" altLang="zh-CN" sz="1800" dirty="0">
              <a:ea typeface="SimSun" pitchFamily="2" charset="-122"/>
            </a:endParaRPr>
          </a:p>
          <a:p>
            <a:pPr marL="231775" indent="-231775">
              <a:spcBef>
                <a:spcPct val="0"/>
              </a:spcBef>
              <a:spcAft>
                <a:spcPct val="0"/>
              </a:spcAft>
              <a:buFontTx/>
              <a:buNone/>
            </a:pPr>
            <a:r>
              <a:rPr lang="en-US" altLang="zh-CN" sz="1800" dirty="0">
                <a:ea typeface="SimSun" pitchFamily="2" charset="-122"/>
              </a:rPr>
              <a:t>	“The man at S&amp;P couldn’t say; its model for home prices had no ability to accept a negative number. ‘They were just assuming home prices would keep going up…’”</a:t>
            </a:r>
            <a:r>
              <a:rPr lang="en-GB" altLang="zh-CN" sz="1800" dirty="0">
                <a:ea typeface="SimSun" pitchFamily="2" charset="-122"/>
              </a:rPr>
              <a:t> </a:t>
            </a:r>
          </a:p>
          <a:p>
            <a:pPr marL="231775" indent="-231775">
              <a:spcBef>
                <a:spcPct val="0"/>
              </a:spcBef>
              <a:spcAft>
                <a:spcPct val="0"/>
              </a:spcAft>
              <a:buFontTx/>
              <a:buNone/>
            </a:pPr>
            <a:endParaRPr lang="en-GB" altLang="zh-CN" sz="1800" dirty="0">
              <a:ea typeface="SimSun" pitchFamily="2" charset="-122"/>
            </a:endParaRPr>
          </a:p>
          <a:p>
            <a:pPr marL="231775" indent="-231775"/>
            <a:endParaRPr lang="en-US" sz="1800" dirty="0"/>
          </a:p>
        </p:txBody>
      </p:sp>
    </p:spTree>
    <p:extLst>
      <p:ext uri="{BB962C8B-B14F-4D97-AF65-F5344CB8AC3E}">
        <p14:creationId xmlns:p14="http://schemas.microsoft.com/office/powerpoint/2010/main" val="9072643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774AC8-31B6-4A23-AD19-ADA89D85F27C}"/>
              </a:ext>
            </a:extLst>
          </p:cNvPr>
          <p:cNvSpPr>
            <a:spLocks noGrp="1"/>
          </p:cNvSpPr>
          <p:nvPr>
            <p:ph idx="1"/>
          </p:nvPr>
        </p:nvSpPr>
        <p:spPr/>
        <p:txBody>
          <a:bodyPr/>
          <a:lstStyle/>
          <a:p>
            <a:r>
              <a:rPr lang="en-US" dirty="0"/>
              <a:t>Part 1: How does the project work – use the example of volumes in traffic cases. Use INDEX and LOOKUP</a:t>
            </a:r>
          </a:p>
          <a:p>
            <a:endParaRPr lang="en-US" dirty="0"/>
          </a:p>
        </p:txBody>
      </p:sp>
      <p:sp>
        <p:nvSpPr>
          <p:cNvPr id="3" name="Title 2">
            <a:extLst>
              <a:ext uri="{FF2B5EF4-FFF2-40B4-BE49-F238E27FC236}">
                <a16:creationId xmlns:a16="http://schemas.microsoft.com/office/drawing/2014/main" id="{F6B9B350-07C0-4D04-BD37-D144ABEF4A8D}"/>
              </a:ext>
            </a:extLst>
          </p:cNvPr>
          <p:cNvSpPr>
            <a:spLocks noGrp="1"/>
          </p:cNvSpPr>
          <p:nvPr>
            <p:ph type="title"/>
          </p:nvPr>
        </p:nvSpPr>
        <p:spPr/>
        <p:txBody>
          <a:bodyPr>
            <a:normAutofit fontScale="90000"/>
          </a:bodyPr>
          <a:lstStyle/>
          <a:p>
            <a:r>
              <a:rPr lang="en-US" dirty="0"/>
              <a:t>Modelling Step 2: Enter Volumes and Capacity in the Model with Scenarios</a:t>
            </a:r>
          </a:p>
        </p:txBody>
      </p:sp>
      <p:sp>
        <p:nvSpPr>
          <p:cNvPr id="4" name="Slide Number Placeholder 3">
            <a:extLst>
              <a:ext uri="{FF2B5EF4-FFF2-40B4-BE49-F238E27FC236}">
                <a16:creationId xmlns:a16="http://schemas.microsoft.com/office/drawing/2014/main" id="{DCFC3DE3-F7EC-45E5-9AB1-9AF7DD1BC165}"/>
              </a:ext>
            </a:extLst>
          </p:cNvPr>
          <p:cNvSpPr>
            <a:spLocks noGrp="1"/>
          </p:cNvSpPr>
          <p:nvPr>
            <p:ph type="sldNum" sz="quarter" idx="12"/>
          </p:nvPr>
        </p:nvSpPr>
        <p:spPr/>
        <p:txBody>
          <a:bodyPr/>
          <a:lstStyle/>
          <a:p>
            <a:pPr algn="ctr"/>
            <a:fld id="{0C3A1854-6B63-4059-B360-A3C4972BF0FC}" type="slidenum">
              <a:rPr lang="ko-KR" altLang="en-US" smtClean="0"/>
              <a:pPr algn="ctr"/>
              <a:t>28</a:t>
            </a:fld>
            <a:endParaRPr lang="ko-KR" altLang="en-US" dirty="0"/>
          </a:p>
        </p:txBody>
      </p:sp>
      <p:pic>
        <p:nvPicPr>
          <p:cNvPr id="5" name="Picture 4">
            <a:extLst>
              <a:ext uri="{FF2B5EF4-FFF2-40B4-BE49-F238E27FC236}">
                <a16:creationId xmlns:a16="http://schemas.microsoft.com/office/drawing/2014/main" id="{AE6A69E5-1B5A-4352-B1F4-35C79F185B6F}"/>
              </a:ext>
            </a:extLst>
          </p:cNvPr>
          <p:cNvPicPr>
            <a:picLocks noChangeAspect="1"/>
          </p:cNvPicPr>
          <p:nvPr/>
        </p:nvPicPr>
        <p:blipFill>
          <a:blip r:embed="rId2"/>
          <a:stretch>
            <a:fillRect/>
          </a:stretch>
        </p:blipFill>
        <p:spPr>
          <a:xfrm>
            <a:off x="386499" y="2765347"/>
            <a:ext cx="7824247" cy="3206819"/>
          </a:xfrm>
          <a:prstGeom prst="rect">
            <a:avLst/>
          </a:prstGeom>
        </p:spPr>
      </p:pic>
    </p:spTree>
    <p:extLst>
      <p:ext uri="{BB962C8B-B14F-4D97-AF65-F5344CB8AC3E}">
        <p14:creationId xmlns:p14="http://schemas.microsoft.com/office/powerpoint/2010/main" val="1698626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9DCA4C-9785-49AE-A578-AD659F4FA5D2}"/>
              </a:ext>
            </a:extLst>
          </p:cNvPr>
          <p:cNvSpPr>
            <a:spLocks noGrp="1"/>
          </p:cNvSpPr>
          <p:nvPr>
            <p:ph idx="1"/>
          </p:nvPr>
        </p:nvSpPr>
        <p:spPr/>
        <p:txBody>
          <a:bodyPr/>
          <a:lstStyle/>
          <a:p>
            <a:r>
              <a:rPr lang="en-US" dirty="0"/>
              <a:t>Use switches and input values for Capital Expenditures and EBITDA (use TRUE and FALSE)</a:t>
            </a:r>
          </a:p>
          <a:p>
            <a:endParaRPr lang="en-US" dirty="0"/>
          </a:p>
        </p:txBody>
      </p:sp>
      <p:sp>
        <p:nvSpPr>
          <p:cNvPr id="3" name="Title 2">
            <a:extLst>
              <a:ext uri="{FF2B5EF4-FFF2-40B4-BE49-F238E27FC236}">
                <a16:creationId xmlns:a16="http://schemas.microsoft.com/office/drawing/2014/main" id="{9A21B4DF-24C4-4554-B2B7-A077386AC145}"/>
              </a:ext>
            </a:extLst>
          </p:cNvPr>
          <p:cNvSpPr>
            <a:spLocks noGrp="1"/>
          </p:cNvSpPr>
          <p:nvPr>
            <p:ph type="title"/>
          </p:nvPr>
        </p:nvSpPr>
        <p:spPr/>
        <p:txBody>
          <a:bodyPr>
            <a:normAutofit fontScale="90000"/>
          </a:bodyPr>
          <a:lstStyle/>
          <a:p>
            <a:r>
              <a:rPr lang="en-US" dirty="0"/>
              <a:t>Modelling Exercise 2: Enter Price and Cap Exp to Compute Project IRR</a:t>
            </a:r>
          </a:p>
        </p:txBody>
      </p:sp>
      <p:sp>
        <p:nvSpPr>
          <p:cNvPr id="4" name="Slide Number Placeholder 3">
            <a:extLst>
              <a:ext uri="{FF2B5EF4-FFF2-40B4-BE49-F238E27FC236}">
                <a16:creationId xmlns:a16="http://schemas.microsoft.com/office/drawing/2014/main" id="{2733F234-0387-4E4D-AAC8-3BF095486527}"/>
              </a:ext>
            </a:extLst>
          </p:cNvPr>
          <p:cNvSpPr>
            <a:spLocks noGrp="1"/>
          </p:cNvSpPr>
          <p:nvPr>
            <p:ph type="sldNum" sz="quarter" idx="12"/>
          </p:nvPr>
        </p:nvSpPr>
        <p:spPr/>
        <p:txBody>
          <a:bodyPr/>
          <a:lstStyle/>
          <a:p>
            <a:pPr algn="ctr"/>
            <a:fld id="{0C3A1854-6B63-4059-B360-A3C4972BF0FC}" type="slidenum">
              <a:rPr lang="ko-KR" altLang="en-US" smtClean="0"/>
              <a:pPr algn="ctr"/>
              <a:t>29</a:t>
            </a:fld>
            <a:endParaRPr lang="ko-KR" altLang="en-US" dirty="0"/>
          </a:p>
        </p:txBody>
      </p:sp>
      <p:pic>
        <p:nvPicPr>
          <p:cNvPr id="5" name="Picture 4">
            <a:extLst>
              <a:ext uri="{FF2B5EF4-FFF2-40B4-BE49-F238E27FC236}">
                <a16:creationId xmlns:a16="http://schemas.microsoft.com/office/drawing/2014/main" id="{2191F5E4-DD2A-4651-98A7-05300E0ADB08}"/>
              </a:ext>
            </a:extLst>
          </p:cNvPr>
          <p:cNvPicPr>
            <a:picLocks noChangeAspect="1"/>
          </p:cNvPicPr>
          <p:nvPr/>
        </p:nvPicPr>
        <p:blipFill>
          <a:blip r:embed="rId2"/>
          <a:stretch>
            <a:fillRect/>
          </a:stretch>
        </p:blipFill>
        <p:spPr>
          <a:xfrm>
            <a:off x="319038" y="2823261"/>
            <a:ext cx="8286161" cy="2907664"/>
          </a:xfrm>
          <a:prstGeom prst="rect">
            <a:avLst/>
          </a:prstGeom>
        </p:spPr>
      </p:pic>
    </p:spTree>
    <p:extLst>
      <p:ext uri="{BB962C8B-B14F-4D97-AF65-F5344CB8AC3E}">
        <p14:creationId xmlns:p14="http://schemas.microsoft.com/office/powerpoint/2010/main" val="2557063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a:bodyPr>
          <a:lstStyle/>
          <a:p>
            <a:r>
              <a:rPr lang="en-US" dirty="0"/>
              <a:t>Part 1: Modelling Introduction</a:t>
            </a:r>
          </a:p>
        </p:txBody>
      </p:sp>
    </p:spTree>
    <p:extLst>
      <p:ext uri="{BB962C8B-B14F-4D97-AF65-F5344CB8AC3E}">
        <p14:creationId xmlns:p14="http://schemas.microsoft.com/office/powerpoint/2010/main" val="29794756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FE950C72-BA36-47A3-9068-E39C1F1FA6A1}"/>
              </a:ext>
            </a:extLst>
          </p:cNvPr>
          <p:cNvPicPr>
            <a:picLocks noGrp="1" noChangeAspect="1"/>
          </p:cNvPicPr>
          <p:nvPr>
            <p:ph idx="1"/>
          </p:nvPr>
        </p:nvPicPr>
        <p:blipFill>
          <a:blip r:embed="rId2"/>
          <a:stretch>
            <a:fillRect/>
          </a:stretch>
        </p:blipFill>
        <p:spPr>
          <a:xfrm>
            <a:off x="4592583" y="1665171"/>
            <a:ext cx="4455163" cy="3732146"/>
          </a:xfrm>
          <a:prstGeom prst="rect">
            <a:avLst/>
          </a:prstGeom>
        </p:spPr>
      </p:pic>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fontScale="90000"/>
          </a:bodyPr>
          <a:lstStyle/>
          <a:p>
            <a:r>
              <a:rPr lang="en-US" dirty="0"/>
              <a:t>Explaining Project Finance with Diagrams: Bad Examples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pic>
        <p:nvPicPr>
          <p:cNvPr id="3" name="Picture 2">
            <a:extLst>
              <a:ext uri="{FF2B5EF4-FFF2-40B4-BE49-F238E27FC236}">
                <a16:creationId xmlns:a16="http://schemas.microsoft.com/office/drawing/2014/main" id="{B7126E16-DEDE-4375-94EF-1E3CA918AA80}"/>
              </a:ext>
            </a:extLst>
          </p:cNvPr>
          <p:cNvPicPr>
            <a:picLocks noChangeAspect="1"/>
          </p:cNvPicPr>
          <p:nvPr/>
        </p:nvPicPr>
        <p:blipFill>
          <a:blip r:embed="rId3"/>
          <a:stretch>
            <a:fillRect/>
          </a:stretch>
        </p:blipFill>
        <p:spPr>
          <a:xfrm>
            <a:off x="124426" y="1665171"/>
            <a:ext cx="4688205" cy="3803952"/>
          </a:xfrm>
          <a:prstGeom prst="rect">
            <a:avLst/>
          </a:prstGeom>
        </p:spPr>
      </p:pic>
    </p:spTree>
    <p:extLst>
      <p:ext uri="{BB962C8B-B14F-4D97-AF65-F5344CB8AC3E}">
        <p14:creationId xmlns:p14="http://schemas.microsoft.com/office/powerpoint/2010/main" val="416362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F3B337D-22E0-4A1F-A766-7232A4695822}"/>
              </a:ext>
            </a:extLst>
          </p:cNvPr>
          <p:cNvSpPr>
            <a:spLocks noGrp="1"/>
          </p:cNvSpPr>
          <p:nvPr>
            <p:ph idx="1"/>
          </p:nvPr>
        </p:nvSpPr>
        <p:spPr/>
        <p:txBody>
          <a:bodyPr>
            <a:normAutofit fontScale="85000" lnSpcReduction="20000"/>
          </a:bodyPr>
          <a:lstStyle/>
          <a:p>
            <a:r>
              <a:rPr lang="en-US" dirty="0"/>
              <a:t>SPV is a separate corporation in the middle</a:t>
            </a:r>
          </a:p>
          <a:p>
            <a:r>
              <a:rPr lang="en-US" dirty="0"/>
              <a:t>SPV signs a lot of contracts that should be illustrate   with solid lines</a:t>
            </a:r>
          </a:p>
          <a:p>
            <a:r>
              <a:rPr lang="en-US" dirty="0"/>
              <a:t>The contracts should be labeled (e.g. concession contract, EPC contract, PPA contract, O&amp;M contract, Loan Agreement, Shareholders agreement)</a:t>
            </a:r>
          </a:p>
          <a:p>
            <a:r>
              <a:rPr lang="en-US" dirty="0"/>
              <a:t>Contracts should be consistent with each other</a:t>
            </a:r>
          </a:p>
          <a:p>
            <a:r>
              <a:rPr lang="en-US" dirty="0"/>
              <a:t>Diagram should show direction of money and start with revenues (no revenues, no project)</a:t>
            </a:r>
          </a:p>
          <a:p>
            <a:r>
              <a:rPr lang="en-US" dirty="0"/>
              <a:t>Quality of off-takers should be shown on the diagram in the circles</a:t>
            </a:r>
          </a:p>
          <a:p>
            <a:r>
              <a:rPr lang="en-US" dirty="0"/>
              <a:t>Insurances and guarantees should can be demonstrated</a:t>
            </a:r>
          </a:p>
        </p:txBody>
      </p:sp>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a:bodyPr>
          <a:lstStyle/>
          <a:p>
            <a:r>
              <a:rPr lang="en-US" dirty="0"/>
              <a:t>Explaining Project Finance with Diagrams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31</a:t>
            </a:fld>
            <a:endParaRPr lang="ko-KR" altLang="en-US" dirty="0"/>
          </a:p>
        </p:txBody>
      </p:sp>
    </p:spTree>
    <p:extLst>
      <p:ext uri="{BB962C8B-B14F-4D97-AF65-F5344CB8AC3E}">
        <p14:creationId xmlns:p14="http://schemas.microsoft.com/office/powerpoint/2010/main" val="32131155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BA652-E4B0-4FD8-89A1-49B508B40D25}"/>
              </a:ext>
            </a:extLst>
          </p:cNvPr>
          <p:cNvSpPr>
            <a:spLocks noGrp="1"/>
          </p:cNvSpPr>
          <p:nvPr>
            <p:ph idx="1"/>
          </p:nvPr>
        </p:nvSpPr>
        <p:spPr/>
        <p:txBody>
          <a:bodyPr/>
          <a:lstStyle/>
          <a:p>
            <a:r>
              <a:rPr lang="en-US" dirty="0"/>
              <a:t>Price Risk: Oil, LNG, Mining, Petrochemical, Refining, Merchant Electricity</a:t>
            </a:r>
          </a:p>
          <a:p>
            <a:r>
              <a:rPr lang="en-US" dirty="0"/>
              <a:t>Volume Risk (Traffic Risk): Toll Roads, Airports, Sea Ports, Bridges, Telecommunication, Metro, Tunnels</a:t>
            </a:r>
          </a:p>
          <a:p>
            <a:r>
              <a:rPr lang="en-US" dirty="0"/>
              <a:t>Availability Risk: PPA electricity plants, PPP projects for schools, airports etc.</a:t>
            </a:r>
          </a:p>
        </p:txBody>
      </p:sp>
      <p:sp>
        <p:nvSpPr>
          <p:cNvPr id="2" name="Title 1">
            <a:extLst>
              <a:ext uri="{FF2B5EF4-FFF2-40B4-BE49-F238E27FC236}">
                <a16:creationId xmlns:a16="http://schemas.microsoft.com/office/drawing/2014/main" id="{A47D56DD-8746-4627-8489-8DB594AFD333}"/>
              </a:ext>
            </a:extLst>
          </p:cNvPr>
          <p:cNvSpPr>
            <a:spLocks noGrp="1"/>
          </p:cNvSpPr>
          <p:nvPr>
            <p:ph type="title"/>
          </p:nvPr>
        </p:nvSpPr>
        <p:spPr/>
        <p:txBody>
          <a:bodyPr>
            <a:normAutofit fontScale="90000"/>
          </a:bodyPr>
          <a:lstStyle/>
          <a:p>
            <a:r>
              <a:rPr lang="en-US" dirty="0"/>
              <a:t>Fundamental Differences in Risks from Sources of Revenues</a:t>
            </a:r>
          </a:p>
        </p:txBody>
      </p:sp>
      <p:sp>
        <p:nvSpPr>
          <p:cNvPr id="4" name="Slide Number Placeholder 3">
            <a:extLst>
              <a:ext uri="{FF2B5EF4-FFF2-40B4-BE49-F238E27FC236}">
                <a16:creationId xmlns:a16="http://schemas.microsoft.com/office/drawing/2014/main" id="{6F57734C-B499-4493-B7E4-D92D3C33DF75}"/>
              </a:ext>
            </a:extLst>
          </p:cNvPr>
          <p:cNvSpPr>
            <a:spLocks noGrp="1"/>
          </p:cNvSpPr>
          <p:nvPr>
            <p:ph type="sldNum" sz="quarter" idx="12"/>
          </p:nvPr>
        </p:nvSpPr>
        <p:spPr/>
        <p:txBody>
          <a:bodyPr/>
          <a:lstStyle/>
          <a:p>
            <a:pPr algn="ctr"/>
            <a:fld id="{0C3A1854-6B63-4059-B360-A3C4972BF0FC}" type="slidenum">
              <a:rPr lang="ko-KR" altLang="en-US" smtClean="0"/>
              <a:pPr algn="ctr"/>
              <a:t>32</a:t>
            </a:fld>
            <a:endParaRPr lang="ko-KR" altLang="en-US" dirty="0"/>
          </a:p>
        </p:txBody>
      </p:sp>
    </p:spTree>
    <p:extLst>
      <p:ext uri="{BB962C8B-B14F-4D97-AF65-F5344CB8AC3E}">
        <p14:creationId xmlns:p14="http://schemas.microsoft.com/office/powerpoint/2010/main" val="2012913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5"/>
          <p:cNvSpPr>
            <a:spLocks noGrp="1" noChangeArrowheads="1"/>
          </p:cNvSpPr>
          <p:nvPr>
            <p:ph idx="1"/>
          </p:nvPr>
        </p:nvSpPr>
        <p:spPr>
          <a:xfrm>
            <a:off x="529389" y="1524000"/>
            <a:ext cx="4195011" cy="4572000"/>
          </a:xfrm>
        </p:spPr>
        <p:txBody>
          <a:bodyPr/>
          <a:lstStyle/>
          <a:p>
            <a:pPr marL="177800" indent="-177800">
              <a:lnSpc>
                <a:spcPct val="90000"/>
              </a:lnSpc>
            </a:pPr>
            <a:r>
              <a:rPr lang="en-US" sz="1400" dirty="0"/>
              <a:t>Loans were granted on the presumption that housing prices would follow historic trends and continue to increase.  The most fundamental of economic principles dictate that prices eventually move to long-run marginal cost, or the cost of building a new home.  As a corollary, economics suggests that prices can move to short-run marginal when surplus capacity exists.  The graph of median housing prices in the U.S. shown below illustrates how the basic economic principles were ignored.</a:t>
            </a:r>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r>
              <a:rPr lang="en-US" sz="1400" dirty="0"/>
              <a:t>.</a:t>
            </a:r>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r>
              <a:rPr lang="en-US" sz="1400" dirty="0"/>
              <a:t>.</a:t>
            </a:r>
          </a:p>
        </p:txBody>
      </p:sp>
      <p:sp>
        <p:nvSpPr>
          <p:cNvPr id="19458" name="Rectangle 4"/>
          <p:cNvSpPr>
            <a:spLocks noGrp="1" noChangeArrowheads="1"/>
          </p:cNvSpPr>
          <p:nvPr>
            <p:ph type="title"/>
          </p:nvPr>
        </p:nvSpPr>
        <p:spPr/>
        <p:txBody>
          <a:bodyPr>
            <a:normAutofit/>
          </a:bodyPr>
          <a:lstStyle/>
          <a:p>
            <a:r>
              <a:rPr lang="en-US" dirty="0"/>
              <a:t>Price Risk in Projects</a:t>
            </a:r>
          </a:p>
        </p:txBody>
      </p:sp>
      <p:sp>
        <p:nvSpPr>
          <p:cNvPr id="19460" name="Rectangle 6"/>
          <p:cNvSpPr>
            <a:spLocks noGrp="1" noChangeArrowheads="1"/>
          </p:cNvSpPr>
          <p:nvPr>
            <p:ph type="body" sz="half" idx="4294967295"/>
          </p:nvPr>
        </p:nvSpPr>
        <p:spPr>
          <a:xfrm>
            <a:off x="5295900" y="1524000"/>
            <a:ext cx="3848100" cy="4572000"/>
          </a:xfrm>
        </p:spPr>
        <p:txBody>
          <a:bodyPr/>
          <a:lstStyle/>
          <a:p>
            <a:pPr marL="0" indent="0" algn="ctr">
              <a:lnSpc>
                <a:spcPct val="90000"/>
              </a:lnSpc>
              <a:buFontTx/>
              <a:buNone/>
            </a:pPr>
            <a:r>
              <a:rPr lang="en-US" sz="1400" b="1" dirty="0"/>
              <a:t>AES Drax and UK Merchants</a:t>
            </a:r>
          </a:p>
          <a:p>
            <a:pPr marL="0" indent="0">
              <a:lnSpc>
                <a:spcPct val="90000"/>
              </a:lnSpc>
              <a:buFontTx/>
              <a:buNone/>
            </a:pPr>
            <a:r>
              <a:rPr lang="en-US" sz="1400" dirty="0"/>
              <a:t>Declines in prices were not predicted in merchant electricity markets after increases in supply.  Losses were estimated to be $100 billion.  In the U.K. changes in the market structure and increased supply pushed prices to marginal cost.</a:t>
            </a:r>
          </a:p>
        </p:txBody>
      </p:sp>
      <p:pic>
        <p:nvPicPr>
          <p:cNvPr id="19461" name="Picture 8"/>
          <p:cNvPicPr>
            <a:picLocks noChangeAspect="1" noChangeArrowheads="1"/>
          </p:cNvPicPr>
          <p:nvPr/>
        </p:nvPicPr>
        <p:blipFill>
          <a:blip r:embed="rId2" cstate="print"/>
          <a:srcRect/>
          <a:stretch>
            <a:fillRect/>
          </a:stretch>
        </p:blipFill>
        <p:spPr bwMode="auto">
          <a:xfrm>
            <a:off x="4724400" y="3741738"/>
            <a:ext cx="4114800" cy="2590800"/>
          </a:xfrm>
          <a:prstGeom prst="rect">
            <a:avLst/>
          </a:prstGeom>
          <a:noFill/>
          <a:ln w="12700">
            <a:noFill/>
            <a:miter lim="800000"/>
            <a:headEnd type="none" w="sm" len="sm"/>
            <a:tailEnd type="none" w="sm" len="sm"/>
          </a:ln>
        </p:spPr>
      </p:pic>
      <p:pic>
        <p:nvPicPr>
          <p:cNvPr id="19462" name="Picture 11"/>
          <p:cNvPicPr>
            <a:picLocks noChangeAspect="1" noChangeArrowheads="1"/>
          </p:cNvPicPr>
          <p:nvPr/>
        </p:nvPicPr>
        <p:blipFill>
          <a:blip r:embed="rId3" cstate="print"/>
          <a:srcRect/>
          <a:stretch>
            <a:fillRect/>
          </a:stretch>
        </p:blipFill>
        <p:spPr bwMode="auto">
          <a:xfrm>
            <a:off x="685800" y="3810000"/>
            <a:ext cx="3733800" cy="2536825"/>
          </a:xfrm>
          <a:prstGeom prst="rect">
            <a:avLst/>
          </a:prstGeom>
          <a:noFill/>
          <a:ln w="12700">
            <a:noFill/>
            <a:miter lim="800000"/>
            <a:headEnd type="none" w="sm" len="sm"/>
            <a:tailEnd type="none" w="lg" len="lg"/>
          </a:ln>
        </p:spPr>
      </p:pic>
    </p:spTree>
    <p:extLst>
      <p:ext uri="{BB962C8B-B14F-4D97-AF65-F5344CB8AC3E}">
        <p14:creationId xmlns:p14="http://schemas.microsoft.com/office/powerpoint/2010/main" val="4011893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E8F7059-D3EB-4ED9-BF34-F751B8D3FE18}"/>
              </a:ext>
            </a:extLst>
          </p:cNvPr>
          <p:cNvPicPr>
            <a:picLocks noGrp="1" noChangeAspect="1"/>
          </p:cNvPicPr>
          <p:nvPr>
            <p:ph idx="1"/>
          </p:nvPr>
        </p:nvPicPr>
        <p:blipFill>
          <a:blip r:embed="rId2"/>
          <a:stretch>
            <a:fillRect/>
          </a:stretch>
        </p:blipFill>
        <p:spPr>
          <a:xfrm>
            <a:off x="708316" y="1263650"/>
            <a:ext cx="7743242" cy="4913313"/>
          </a:xfrm>
          <a:prstGeom prst="rect">
            <a:avLst/>
          </a:prstGeom>
        </p:spPr>
      </p:pic>
      <p:sp>
        <p:nvSpPr>
          <p:cNvPr id="3" name="Title 2">
            <a:extLst>
              <a:ext uri="{FF2B5EF4-FFF2-40B4-BE49-F238E27FC236}">
                <a16:creationId xmlns:a16="http://schemas.microsoft.com/office/drawing/2014/main" id="{4F9C6EB3-BFB7-4665-8F3D-18A3FBED72C5}"/>
              </a:ext>
            </a:extLst>
          </p:cNvPr>
          <p:cNvSpPr>
            <a:spLocks noGrp="1"/>
          </p:cNvSpPr>
          <p:nvPr>
            <p:ph type="title"/>
          </p:nvPr>
        </p:nvSpPr>
        <p:spPr/>
        <p:txBody>
          <a:bodyPr/>
          <a:lstStyle/>
          <a:p>
            <a:r>
              <a:rPr lang="en-US" dirty="0"/>
              <a:t>Ras Laffan in Qatar</a:t>
            </a:r>
          </a:p>
        </p:txBody>
      </p:sp>
      <p:sp>
        <p:nvSpPr>
          <p:cNvPr id="4" name="Slide Number Placeholder 3">
            <a:extLst>
              <a:ext uri="{FF2B5EF4-FFF2-40B4-BE49-F238E27FC236}">
                <a16:creationId xmlns:a16="http://schemas.microsoft.com/office/drawing/2014/main" id="{6F266B40-F221-47E2-8F7C-698C975FB841}"/>
              </a:ext>
            </a:extLst>
          </p:cNvPr>
          <p:cNvSpPr>
            <a:spLocks noGrp="1"/>
          </p:cNvSpPr>
          <p:nvPr>
            <p:ph type="sldNum" sz="quarter" idx="12"/>
          </p:nvPr>
        </p:nvSpPr>
        <p:spPr/>
        <p:txBody>
          <a:bodyPr/>
          <a:lstStyle/>
          <a:p>
            <a:pPr algn="ctr"/>
            <a:fld id="{0C3A1854-6B63-4059-B360-A3C4972BF0FC}" type="slidenum">
              <a:rPr lang="ko-KR" altLang="en-US" smtClean="0"/>
              <a:pPr algn="ctr"/>
              <a:t>34</a:t>
            </a:fld>
            <a:endParaRPr lang="ko-KR" altLang="en-US" dirty="0"/>
          </a:p>
        </p:txBody>
      </p:sp>
    </p:spTree>
    <p:extLst>
      <p:ext uri="{BB962C8B-B14F-4D97-AF65-F5344CB8AC3E}">
        <p14:creationId xmlns:p14="http://schemas.microsoft.com/office/powerpoint/2010/main" val="41600198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1965167" y="2771045"/>
            <a:ext cx="2066190" cy="134836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9" name="Straight Arrow Connector 28"/>
          <p:cNvCxnSpPr>
            <a:cxnSpLocks/>
            <a:endCxn id="31" idx="6"/>
          </p:cNvCxnSpPr>
          <p:nvPr/>
        </p:nvCxnSpPr>
        <p:spPr bwMode="auto">
          <a:xfrm flipH="1">
            <a:off x="1743887" y="4525038"/>
            <a:ext cx="1846273" cy="696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29779" y="2006947"/>
            <a:ext cx="1996233" cy="1076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Kellogg with Strong Record and Finances</a:t>
            </a:r>
          </a:p>
        </p:txBody>
      </p:sp>
      <p:sp>
        <p:nvSpPr>
          <p:cNvPr id="15" name="Rectangle 14"/>
          <p:cNvSpPr/>
          <p:nvPr/>
        </p:nvSpPr>
        <p:spPr bwMode="auto">
          <a:xfrm>
            <a:off x="2236347" y="3183211"/>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1" name="Oval 30"/>
          <p:cNvSpPr/>
          <p:nvPr/>
        </p:nvSpPr>
        <p:spPr bwMode="auto">
          <a:xfrm>
            <a:off x="0" y="3884304"/>
            <a:ext cx="1743887" cy="1295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Supplier: Need to Understand Economics and Supply Curve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92690" y="5560704"/>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143662" y="5271950"/>
            <a:ext cx="1202670" cy="93925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 Draws Green; Debt Service Red</a:t>
            </a:r>
          </a:p>
        </p:txBody>
      </p:sp>
      <p:cxnSp>
        <p:nvCxnSpPr>
          <p:cNvPr id="57" name="Straight Arrow Connector 56"/>
          <p:cNvCxnSpPr>
            <a:cxnSpLocks/>
            <a:stCxn id="7" idx="3"/>
          </p:cNvCxnSpPr>
          <p:nvPr/>
        </p:nvCxnSpPr>
        <p:spPr bwMode="auto">
          <a:xfrm flipH="1">
            <a:off x="2111671" y="4850675"/>
            <a:ext cx="1745028" cy="132308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72" name="Rectangle 71">
            <a:extLst>
              <a:ext uri="{FF2B5EF4-FFF2-40B4-BE49-F238E27FC236}">
                <a16:creationId xmlns:a16="http://schemas.microsoft.com/office/drawing/2014/main" id="{D5D16671-9930-47D8-B49D-0EA5AB53B07C}"/>
              </a:ext>
            </a:extLst>
          </p:cNvPr>
          <p:cNvSpPr/>
          <p:nvPr/>
        </p:nvSpPr>
        <p:spPr bwMode="auto">
          <a:xfrm>
            <a:off x="2170866" y="4216318"/>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Supply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Project Finance Diagram – Ras Laffan</a:t>
            </a:r>
          </a:p>
        </p:txBody>
      </p:sp>
      <p:sp>
        <p:nvSpPr>
          <p:cNvPr id="47" name="Rectangle 46"/>
          <p:cNvSpPr/>
          <p:nvPr/>
        </p:nvSpPr>
        <p:spPr bwMode="auto">
          <a:xfrm>
            <a:off x="2694213" y="5462719"/>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 name="Straight Arrow Connector 3">
            <a:extLst>
              <a:ext uri="{FF2B5EF4-FFF2-40B4-BE49-F238E27FC236}">
                <a16:creationId xmlns:a16="http://schemas.microsoft.com/office/drawing/2014/main" id="{DA67F4E8-7DAB-4B5F-A7C6-37740E14BBCF}"/>
              </a:ext>
            </a:extLst>
          </p:cNvPr>
          <p:cNvCxnSpPr>
            <a:cxnSpLocks/>
          </p:cNvCxnSpPr>
          <p:nvPr/>
        </p:nvCxnSpPr>
        <p:spPr>
          <a:xfrm flipH="1" flipV="1">
            <a:off x="5410200" y="4722829"/>
            <a:ext cx="1716465" cy="99943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32115A-D82C-48DE-BA04-BE8A45B12BD9}"/>
              </a:ext>
            </a:extLst>
          </p:cNvPr>
          <p:cNvCxnSpPr/>
          <p:nvPr/>
        </p:nvCxnSpPr>
        <p:spPr>
          <a:xfrm flipV="1">
            <a:off x="2026012" y="4722829"/>
            <a:ext cx="1641015" cy="1258975"/>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65740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85D22D7-47C0-4716-8011-DB3CC944B4B2}"/>
              </a:ext>
            </a:extLst>
          </p:cNvPr>
          <p:cNvSpPr>
            <a:spLocks noGrp="1"/>
          </p:cNvSpPr>
          <p:nvPr>
            <p:ph idx="1"/>
          </p:nvPr>
        </p:nvSpPr>
        <p:spPr>
          <a:xfrm>
            <a:off x="628650" y="1263192"/>
            <a:ext cx="7883754" cy="2337847"/>
          </a:xfrm>
        </p:spPr>
        <p:txBody>
          <a:bodyPr>
            <a:normAutofit fontScale="47500" lnSpcReduction="20000"/>
          </a:bodyPr>
          <a:lstStyle/>
          <a:p>
            <a:r>
              <a:rPr lang="en-US" dirty="0"/>
              <a:t>Enter simple debt structure</a:t>
            </a:r>
          </a:p>
          <a:p>
            <a:pPr lvl="1"/>
            <a:r>
              <a:rPr lang="en-US" dirty="0"/>
              <a:t>Fixed Debt to Capital</a:t>
            </a:r>
          </a:p>
          <a:p>
            <a:pPr lvl="1"/>
            <a:r>
              <a:rPr lang="en-US" dirty="0"/>
              <a:t>Level Repayments</a:t>
            </a:r>
          </a:p>
          <a:p>
            <a:pPr lvl="1"/>
            <a:r>
              <a:rPr lang="en-US" dirty="0"/>
              <a:t>Fixed Interest Rate</a:t>
            </a:r>
          </a:p>
          <a:p>
            <a:r>
              <a:rPr lang="en-US" dirty="0"/>
              <a:t>Use the MIN function for testing debt repayment</a:t>
            </a:r>
          </a:p>
          <a:p>
            <a:r>
              <a:rPr lang="en-US" dirty="0"/>
              <a:t>First, make sources and uses</a:t>
            </a:r>
          </a:p>
          <a:p>
            <a:r>
              <a:rPr lang="en-US" dirty="0"/>
              <a:t>Second, make corkscrew</a:t>
            </a:r>
          </a:p>
          <a:p>
            <a:r>
              <a:rPr lang="en-US" dirty="0"/>
              <a:t>Third, make simple cash flow</a:t>
            </a:r>
          </a:p>
          <a:p>
            <a:r>
              <a:rPr lang="en-US" dirty="0"/>
              <a:t>Fourth, compute the Equity IRR</a:t>
            </a:r>
          </a:p>
        </p:txBody>
      </p:sp>
      <p:sp>
        <p:nvSpPr>
          <p:cNvPr id="3" name="Title 2">
            <a:extLst>
              <a:ext uri="{FF2B5EF4-FFF2-40B4-BE49-F238E27FC236}">
                <a16:creationId xmlns:a16="http://schemas.microsoft.com/office/drawing/2014/main" id="{2BEDB9F8-14DF-44D2-A85F-13EB95E4E191}"/>
              </a:ext>
            </a:extLst>
          </p:cNvPr>
          <p:cNvSpPr>
            <a:spLocks noGrp="1"/>
          </p:cNvSpPr>
          <p:nvPr>
            <p:ph type="title"/>
          </p:nvPr>
        </p:nvSpPr>
        <p:spPr/>
        <p:txBody>
          <a:bodyPr/>
          <a:lstStyle/>
          <a:p>
            <a:r>
              <a:rPr lang="en-US" dirty="0"/>
              <a:t>Enter Simple Debt Structure in Model</a:t>
            </a:r>
          </a:p>
        </p:txBody>
      </p:sp>
      <p:pic>
        <p:nvPicPr>
          <p:cNvPr id="5" name="Picture 4">
            <a:extLst>
              <a:ext uri="{FF2B5EF4-FFF2-40B4-BE49-F238E27FC236}">
                <a16:creationId xmlns:a16="http://schemas.microsoft.com/office/drawing/2014/main" id="{BD5FE9CB-F42C-4079-A1AD-ACC7DA084F49}"/>
              </a:ext>
            </a:extLst>
          </p:cNvPr>
          <p:cNvPicPr>
            <a:picLocks noChangeAspect="1"/>
          </p:cNvPicPr>
          <p:nvPr/>
        </p:nvPicPr>
        <p:blipFill>
          <a:blip r:embed="rId2"/>
          <a:stretch>
            <a:fillRect/>
          </a:stretch>
        </p:blipFill>
        <p:spPr>
          <a:xfrm>
            <a:off x="1535096" y="3601039"/>
            <a:ext cx="6685077" cy="2583832"/>
          </a:xfrm>
          <a:prstGeom prst="rect">
            <a:avLst/>
          </a:prstGeom>
        </p:spPr>
      </p:pic>
    </p:spTree>
    <p:extLst>
      <p:ext uri="{BB962C8B-B14F-4D97-AF65-F5344CB8AC3E}">
        <p14:creationId xmlns:p14="http://schemas.microsoft.com/office/powerpoint/2010/main" val="9450411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50C5BC-0C6B-46C2-9074-5B2D58E45AE2}"/>
              </a:ext>
            </a:extLst>
          </p:cNvPr>
          <p:cNvSpPr>
            <a:spLocks noGrp="1"/>
          </p:cNvSpPr>
          <p:nvPr>
            <p:ph idx="1"/>
          </p:nvPr>
        </p:nvSpPr>
        <p:spPr/>
        <p:txBody>
          <a:bodyPr>
            <a:normAutofit fontScale="85000" lnSpcReduction="20000"/>
          </a:bodyPr>
          <a:lstStyle/>
          <a:p>
            <a:r>
              <a:rPr lang="en-US" dirty="0"/>
              <a:t>Consider a hospital – one could imagine an output project with a single price where the revenues depend on the number of patients who are in the hospital.</a:t>
            </a:r>
          </a:p>
          <a:p>
            <a:r>
              <a:rPr lang="en-US" dirty="0"/>
              <a:t>The hospital would hope for sick people and disease.  This has little to do with the way the hospital is being managed.</a:t>
            </a:r>
          </a:p>
          <a:p>
            <a:r>
              <a:rPr lang="en-US" dirty="0"/>
              <a:t>If the government decides how many hospitals to build and where to build them, an availability structure could be developed where the hospital receives revenues on a fixed basis, adjusted for items such as the availability and efficiency of equipment that is under control of the management.</a:t>
            </a:r>
          </a:p>
          <a:p>
            <a:r>
              <a:rPr lang="en-US" dirty="0"/>
              <a:t>If an availability contract is established, the contract is more complex.</a:t>
            </a:r>
          </a:p>
        </p:txBody>
      </p:sp>
      <p:sp>
        <p:nvSpPr>
          <p:cNvPr id="2" name="Title 1">
            <a:extLst>
              <a:ext uri="{FF2B5EF4-FFF2-40B4-BE49-F238E27FC236}">
                <a16:creationId xmlns:a16="http://schemas.microsoft.com/office/drawing/2014/main" id="{B9A7714D-5AD4-40F7-8D38-23D04426FB5A}"/>
              </a:ext>
            </a:extLst>
          </p:cNvPr>
          <p:cNvSpPr>
            <a:spLocks noGrp="1"/>
          </p:cNvSpPr>
          <p:nvPr>
            <p:ph type="title"/>
          </p:nvPr>
        </p:nvSpPr>
        <p:spPr/>
        <p:txBody>
          <a:bodyPr>
            <a:normAutofit fontScale="90000"/>
          </a:bodyPr>
          <a:lstStyle/>
          <a:p>
            <a:r>
              <a:rPr lang="en-US" dirty="0"/>
              <a:t>General Idea of Availability versus Output Projects</a:t>
            </a:r>
          </a:p>
        </p:txBody>
      </p:sp>
      <p:sp>
        <p:nvSpPr>
          <p:cNvPr id="4" name="Slide Number Placeholder 3">
            <a:extLst>
              <a:ext uri="{FF2B5EF4-FFF2-40B4-BE49-F238E27FC236}">
                <a16:creationId xmlns:a16="http://schemas.microsoft.com/office/drawing/2014/main" id="{25C70D41-0E2F-4B6E-AC1E-94E2236C6190}"/>
              </a:ext>
            </a:extLst>
          </p:cNvPr>
          <p:cNvSpPr>
            <a:spLocks noGrp="1"/>
          </p:cNvSpPr>
          <p:nvPr>
            <p:ph type="sldNum" sz="quarter" idx="12"/>
          </p:nvPr>
        </p:nvSpPr>
        <p:spPr/>
        <p:txBody>
          <a:bodyPr/>
          <a:lstStyle/>
          <a:p>
            <a:pPr algn="ctr"/>
            <a:fld id="{0C3A1854-6B63-4059-B360-A3C4972BF0FC}" type="slidenum">
              <a:rPr lang="ko-KR" altLang="en-US" smtClean="0"/>
              <a:pPr algn="ctr"/>
              <a:t>37</a:t>
            </a:fld>
            <a:endParaRPr lang="ko-KR" altLang="en-US" dirty="0"/>
          </a:p>
        </p:txBody>
      </p:sp>
    </p:spTree>
    <p:extLst>
      <p:ext uri="{BB962C8B-B14F-4D97-AF65-F5344CB8AC3E}">
        <p14:creationId xmlns:p14="http://schemas.microsoft.com/office/powerpoint/2010/main" val="13203146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50C5BC-0C6B-46C2-9074-5B2D58E45AE2}"/>
              </a:ext>
            </a:extLst>
          </p:cNvPr>
          <p:cNvSpPr>
            <a:spLocks noGrp="1"/>
          </p:cNvSpPr>
          <p:nvPr>
            <p:ph idx="1"/>
          </p:nvPr>
        </p:nvSpPr>
        <p:spPr/>
        <p:txBody>
          <a:bodyPr>
            <a:normAutofit fontScale="77500" lnSpcReduction="20000"/>
          </a:bodyPr>
          <a:lstStyle/>
          <a:p>
            <a:r>
              <a:rPr lang="en-US" dirty="0"/>
              <a:t>If the government decides the type of equipment to build and where to build it, one can argue that it is more efficient for the government to take the risk.</a:t>
            </a:r>
          </a:p>
          <a:p>
            <a:r>
              <a:rPr lang="en-US" dirty="0"/>
              <a:t>Example of risks out of control: volume risk (traffic risk, commodity price risk, exchange rate risk, inflation risk).</a:t>
            </a:r>
          </a:p>
          <a:p>
            <a:r>
              <a:rPr lang="en-US" dirty="0"/>
              <a:t>If these risks are imposed on the investor, the price of risk to the government is high:  </a:t>
            </a:r>
          </a:p>
          <a:p>
            <a:pPr lvl="1"/>
            <a:r>
              <a:rPr lang="en-US" dirty="0"/>
              <a:t>Higher required IRR</a:t>
            </a:r>
          </a:p>
          <a:p>
            <a:pPr lvl="1"/>
            <a:r>
              <a:rPr lang="en-US" dirty="0"/>
              <a:t>Lower gearing (leverage) of the project</a:t>
            </a:r>
          </a:p>
          <a:p>
            <a:pPr lvl="1"/>
            <a:r>
              <a:rPr lang="en-US" dirty="0"/>
              <a:t>Higher Interest Rate</a:t>
            </a:r>
          </a:p>
          <a:p>
            <a:r>
              <a:rPr lang="en-US" dirty="0"/>
              <a:t>In the end, the cost of the project will be higher to consumers than if the risk is taken by the government</a:t>
            </a:r>
          </a:p>
          <a:p>
            <a:r>
              <a:rPr lang="en-US" dirty="0"/>
              <a:t>The fundamental questions are controversial questions about who should decide on the type, location of different infrastructure</a:t>
            </a:r>
          </a:p>
        </p:txBody>
      </p:sp>
      <p:sp>
        <p:nvSpPr>
          <p:cNvPr id="2" name="Title 1">
            <a:extLst>
              <a:ext uri="{FF2B5EF4-FFF2-40B4-BE49-F238E27FC236}">
                <a16:creationId xmlns:a16="http://schemas.microsoft.com/office/drawing/2014/main" id="{B9A7714D-5AD4-40F7-8D38-23D04426FB5A}"/>
              </a:ext>
            </a:extLst>
          </p:cNvPr>
          <p:cNvSpPr>
            <a:spLocks noGrp="1"/>
          </p:cNvSpPr>
          <p:nvPr>
            <p:ph type="title"/>
          </p:nvPr>
        </p:nvSpPr>
        <p:spPr/>
        <p:txBody>
          <a:bodyPr>
            <a:normAutofit fontScale="90000"/>
          </a:bodyPr>
          <a:lstStyle/>
          <a:p>
            <a:r>
              <a:rPr lang="en-US" dirty="0"/>
              <a:t>Theory of Availability versus Output Projects</a:t>
            </a:r>
          </a:p>
        </p:txBody>
      </p:sp>
      <p:sp>
        <p:nvSpPr>
          <p:cNvPr id="4" name="Slide Number Placeholder 3">
            <a:extLst>
              <a:ext uri="{FF2B5EF4-FFF2-40B4-BE49-F238E27FC236}">
                <a16:creationId xmlns:a16="http://schemas.microsoft.com/office/drawing/2014/main" id="{25C70D41-0E2F-4B6E-AC1E-94E2236C6190}"/>
              </a:ext>
            </a:extLst>
          </p:cNvPr>
          <p:cNvSpPr>
            <a:spLocks noGrp="1"/>
          </p:cNvSpPr>
          <p:nvPr>
            <p:ph type="sldNum" sz="quarter" idx="12"/>
          </p:nvPr>
        </p:nvSpPr>
        <p:spPr/>
        <p:txBody>
          <a:bodyPr/>
          <a:lstStyle/>
          <a:p>
            <a:pPr algn="ctr"/>
            <a:fld id="{0C3A1854-6B63-4059-B360-A3C4972BF0FC}" type="slidenum">
              <a:rPr lang="ko-KR" altLang="en-US" smtClean="0"/>
              <a:pPr algn="ctr"/>
              <a:t>38</a:t>
            </a:fld>
            <a:endParaRPr lang="ko-KR" altLang="en-US" dirty="0"/>
          </a:p>
        </p:txBody>
      </p:sp>
    </p:spTree>
    <p:extLst>
      <p:ext uri="{BB962C8B-B14F-4D97-AF65-F5344CB8AC3E}">
        <p14:creationId xmlns:p14="http://schemas.microsoft.com/office/powerpoint/2010/main" val="1088524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9DC4AD5-95FF-4B65-846A-755188B4F63E}"/>
              </a:ext>
            </a:extLst>
          </p:cNvPr>
          <p:cNvSpPr>
            <a:spLocks noGrp="1"/>
          </p:cNvSpPr>
          <p:nvPr>
            <p:ph idx="1"/>
          </p:nvPr>
        </p:nvSpPr>
        <p:spPr/>
        <p:txBody>
          <a:bodyPr/>
          <a:lstStyle/>
          <a:p>
            <a:r>
              <a:rPr lang="en-US" dirty="0"/>
              <a:t>Public Private Partnership</a:t>
            </a:r>
          </a:p>
          <a:p>
            <a:r>
              <a:rPr lang="en-US" dirty="0"/>
              <a:t>Perpetual Pending Projects</a:t>
            </a:r>
          </a:p>
          <a:p>
            <a:r>
              <a:rPr lang="en-US" dirty="0"/>
              <a:t>Purchasing Power Parity</a:t>
            </a:r>
          </a:p>
          <a:p>
            <a:pPr lvl="1"/>
            <a:r>
              <a:rPr lang="en-US" dirty="0"/>
              <a:t>Spot Rate x (1+Inflation Local)/(1+Euro Inflation)</a:t>
            </a:r>
          </a:p>
        </p:txBody>
      </p:sp>
      <p:sp>
        <p:nvSpPr>
          <p:cNvPr id="3" name="Title 2">
            <a:extLst>
              <a:ext uri="{FF2B5EF4-FFF2-40B4-BE49-F238E27FC236}">
                <a16:creationId xmlns:a16="http://schemas.microsoft.com/office/drawing/2014/main" id="{D6A8CD98-6A2F-46F7-8B6B-4EB4668D63D6}"/>
              </a:ext>
            </a:extLst>
          </p:cNvPr>
          <p:cNvSpPr>
            <a:spLocks noGrp="1"/>
          </p:cNvSpPr>
          <p:nvPr>
            <p:ph type="title"/>
          </p:nvPr>
        </p:nvSpPr>
        <p:spPr/>
        <p:txBody>
          <a:bodyPr/>
          <a:lstStyle/>
          <a:p>
            <a:r>
              <a:rPr lang="en-US" dirty="0"/>
              <a:t>PPP</a:t>
            </a:r>
          </a:p>
        </p:txBody>
      </p:sp>
    </p:spTree>
    <p:extLst>
      <p:ext uri="{BB962C8B-B14F-4D97-AF65-F5344CB8AC3E}">
        <p14:creationId xmlns:p14="http://schemas.microsoft.com/office/powerpoint/2010/main" val="1974947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9EECE0-8B08-4E4E-BA53-B4978079BAE5}"/>
              </a:ext>
            </a:extLst>
          </p:cNvPr>
          <p:cNvSpPr>
            <a:spLocks noGrp="1"/>
          </p:cNvSpPr>
          <p:nvPr>
            <p:ph idx="1"/>
          </p:nvPr>
        </p:nvSpPr>
        <p:spPr/>
        <p:txBody>
          <a:bodyPr>
            <a:normAutofit fontScale="92500" lnSpcReduction="10000"/>
          </a:bodyPr>
          <a:lstStyle/>
          <a:p>
            <a:r>
              <a:rPr lang="en-US" dirty="0"/>
              <a:t>Overall objective is to teach more complex project finance theory and concepts through modelling.</a:t>
            </a:r>
          </a:p>
          <a:p>
            <a:r>
              <a:rPr lang="en-US" dirty="0"/>
              <a:t>Don’t use really big template models. Instead work from blank sheet and understand sophisticated issues.</a:t>
            </a:r>
          </a:p>
          <a:p>
            <a:pPr lvl="1"/>
            <a:r>
              <a:rPr lang="en-US" dirty="0"/>
              <a:t>You can find models at </a:t>
            </a:r>
            <a:r>
              <a:rPr lang="en-US" dirty="0">
                <a:hlinkClick r:id="rId2"/>
              </a:rPr>
              <a:t>www.edbodmer.com</a:t>
            </a:r>
            <a:endParaRPr lang="en-US" dirty="0"/>
          </a:p>
          <a:p>
            <a:r>
              <a:rPr lang="en-US" dirty="0"/>
              <a:t>Understanding the modelling concepts is much more important than typing formulas in excel.  </a:t>
            </a:r>
          </a:p>
          <a:p>
            <a:pPr lvl="1"/>
            <a:r>
              <a:rPr lang="en-US" dirty="0"/>
              <a:t>If you find yourself typing formulas instead of understanding the concepts STOP TYPING (you will receive and e-mail of the completed model). </a:t>
            </a:r>
          </a:p>
        </p:txBody>
      </p:sp>
      <p:sp>
        <p:nvSpPr>
          <p:cNvPr id="3" name="Title 2">
            <a:extLst>
              <a:ext uri="{FF2B5EF4-FFF2-40B4-BE49-F238E27FC236}">
                <a16:creationId xmlns:a16="http://schemas.microsoft.com/office/drawing/2014/main" id="{FA2B1ACF-061D-456A-92FF-D7B020F6A8B5}"/>
              </a:ext>
            </a:extLst>
          </p:cNvPr>
          <p:cNvSpPr>
            <a:spLocks noGrp="1"/>
          </p:cNvSpPr>
          <p:nvPr>
            <p:ph type="title"/>
          </p:nvPr>
        </p:nvSpPr>
        <p:spPr/>
        <p:txBody>
          <a:bodyPr/>
          <a:lstStyle/>
          <a:p>
            <a:r>
              <a:rPr lang="en-US" dirty="0"/>
              <a:t>Teaching Style for Modelling</a:t>
            </a:r>
          </a:p>
        </p:txBody>
      </p:sp>
      <p:sp>
        <p:nvSpPr>
          <p:cNvPr id="4" name="Slide Number Placeholder 3">
            <a:extLst>
              <a:ext uri="{FF2B5EF4-FFF2-40B4-BE49-F238E27FC236}">
                <a16:creationId xmlns:a16="http://schemas.microsoft.com/office/drawing/2014/main" id="{168C5148-FC81-4C8E-A5EC-B7F531E00E6C}"/>
              </a:ext>
            </a:extLst>
          </p:cNvPr>
          <p:cNvSpPr>
            <a:spLocks noGrp="1"/>
          </p:cNvSpPr>
          <p:nvPr>
            <p:ph type="sldNum" sz="quarter" idx="12"/>
          </p:nvPr>
        </p:nvSpPr>
        <p:spPr/>
        <p:txBody>
          <a:bodyPr/>
          <a:lstStyle/>
          <a:p>
            <a:pPr algn="ctr"/>
            <a:fld id="{0C3A1854-6B63-4059-B360-A3C4972BF0FC}" type="slidenum">
              <a:rPr lang="ko-KR" altLang="en-US" smtClean="0"/>
              <a:pPr algn="ctr"/>
              <a:t>4</a:t>
            </a:fld>
            <a:endParaRPr lang="ko-KR" altLang="en-US" dirty="0"/>
          </a:p>
        </p:txBody>
      </p:sp>
    </p:spTree>
    <p:extLst>
      <p:ext uri="{BB962C8B-B14F-4D97-AF65-F5344CB8AC3E}">
        <p14:creationId xmlns:p14="http://schemas.microsoft.com/office/powerpoint/2010/main" val="14441485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2: Bank Perspective in Project Finance: Risk Analysis and Structuring</a:t>
            </a:r>
          </a:p>
        </p:txBody>
      </p:sp>
    </p:spTree>
    <p:extLst>
      <p:ext uri="{BB962C8B-B14F-4D97-AF65-F5344CB8AC3E}">
        <p14:creationId xmlns:p14="http://schemas.microsoft.com/office/powerpoint/2010/main" val="28782183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17F33937-4710-4238-83E6-2E256D35E6A3}"/>
              </a:ext>
            </a:extLst>
          </p:cNvPr>
          <p:cNvSpPr>
            <a:spLocks noGrp="1" noChangeArrowheads="1"/>
          </p:cNvSpPr>
          <p:nvPr>
            <p:ph type="title"/>
          </p:nvPr>
        </p:nvSpPr>
        <p:spPr/>
        <p:txBody>
          <a:bodyPr>
            <a:normAutofit fontScale="90000"/>
          </a:bodyPr>
          <a:lstStyle/>
          <a:p>
            <a:r>
              <a:rPr lang="en-US" altLang="en-US" dirty="0"/>
              <a:t>Fundamental Formulas for Credit in Project Finance for DSCR, LLCR and PLCR</a:t>
            </a:r>
          </a:p>
        </p:txBody>
      </p:sp>
      <p:sp>
        <p:nvSpPr>
          <p:cNvPr id="120835" name="Rectangle 3">
            <a:extLst>
              <a:ext uri="{FF2B5EF4-FFF2-40B4-BE49-F238E27FC236}">
                <a16:creationId xmlns:a16="http://schemas.microsoft.com/office/drawing/2014/main" id="{8D7C7F07-1895-4465-90E9-0DE4FB92AFB9}"/>
              </a:ext>
            </a:extLst>
          </p:cNvPr>
          <p:cNvSpPr>
            <a:spLocks noGrp="1" noChangeArrowheads="1"/>
          </p:cNvSpPr>
          <p:nvPr>
            <p:ph type="body" idx="1"/>
          </p:nvPr>
        </p:nvSpPr>
        <p:spPr/>
        <p:txBody>
          <a:bodyPr>
            <a:normAutofit fontScale="62500" lnSpcReduction="20000"/>
          </a:bodyPr>
          <a:lstStyle/>
          <a:p>
            <a:r>
              <a:rPr lang="en-US" altLang="en-US" dirty="0"/>
              <a:t>DSCR = Cash Flow </a:t>
            </a:r>
            <a:r>
              <a:rPr lang="en-029" altLang="en-US" dirty="0"/>
              <a:t>Available</a:t>
            </a:r>
            <a:r>
              <a:rPr lang="en-US" altLang="en-US" dirty="0"/>
              <a:t> for Debt Service/[Debt Service]</a:t>
            </a:r>
          </a:p>
          <a:p>
            <a:r>
              <a:rPr lang="en-US" altLang="en-US" dirty="0"/>
              <a:t>PLCR = PV(Cash Flow Available for Debt Service)/PV(Debt Service)</a:t>
            </a:r>
          </a:p>
          <a:p>
            <a:r>
              <a:rPr lang="en-US" altLang="en-US" dirty="0"/>
              <a:t>LLCR = PV(Cash Flow Available for Debt Service over loan life)/PV(Debt Service)</a:t>
            </a:r>
          </a:p>
          <a:p>
            <a:r>
              <a:rPr lang="en-US" altLang="en-US" dirty="0"/>
              <a:t>Debt at COD = PV(Debt Service using Debt Interest Rate)</a:t>
            </a:r>
          </a:p>
          <a:p>
            <a:r>
              <a:rPr lang="en-US" altLang="en-US" dirty="0"/>
              <a:t>Therefore,</a:t>
            </a:r>
          </a:p>
          <a:p>
            <a:r>
              <a:rPr lang="en-US" altLang="en-US" dirty="0"/>
              <a:t>PLCR = PV(Cash Flow Available for Debt Service)/Debt - DSRA</a:t>
            </a:r>
          </a:p>
          <a:p>
            <a:r>
              <a:rPr lang="en-US" altLang="en-US" dirty="0"/>
              <a:t>LLCR = PV(Cash Flow Available for Debt Service over loan life)/Debt – DSRA</a:t>
            </a:r>
          </a:p>
          <a:p>
            <a:endParaRPr lang="en-US" altLang="en-US" dirty="0"/>
          </a:p>
          <a:p>
            <a:r>
              <a:rPr lang="en-US" altLang="en-US" dirty="0"/>
              <a:t>Theory</a:t>
            </a:r>
          </a:p>
          <a:p>
            <a:r>
              <a:rPr lang="en-US" altLang="en-US" dirty="0"/>
              <a:t>Minimum DSCR measures probability of default in one year</a:t>
            </a:r>
          </a:p>
          <a:p>
            <a:r>
              <a:rPr lang="en-US" altLang="en-US" dirty="0"/>
              <a:t>LLCR measures coverage over the entire loan life even if project must be re-structured</a:t>
            </a:r>
          </a:p>
          <a:p>
            <a:r>
              <a:rPr lang="en-US" altLang="en-US" dirty="0"/>
              <a:t>PLCR measures coverage over the entire project life and the value of the tail</a:t>
            </a:r>
          </a:p>
        </p:txBody>
      </p:sp>
    </p:spTree>
    <p:extLst>
      <p:ext uri="{BB962C8B-B14F-4D97-AF65-F5344CB8AC3E}">
        <p14:creationId xmlns:p14="http://schemas.microsoft.com/office/powerpoint/2010/main" val="185712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a:extLst>
              <a:ext uri="{FF2B5EF4-FFF2-40B4-BE49-F238E27FC236}">
                <a16:creationId xmlns:a16="http://schemas.microsoft.com/office/drawing/2014/main" id="{04E4F353-0D18-4919-BA29-49EEFC4C834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447799" y="2747785"/>
            <a:ext cx="3239703" cy="1831144"/>
          </a:xfrm>
          <a:noFill/>
        </p:spPr>
      </p:pic>
      <p:sp>
        <p:nvSpPr>
          <p:cNvPr id="117762" name="Title 1">
            <a:extLst>
              <a:ext uri="{FF2B5EF4-FFF2-40B4-BE49-F238E27FC236}">
                <a16:creationId xmlns:a16="http://schemas.microsoft.com/office/drawing/2014/main" id="{0B3D6C90-9D93-4452-B3D4-D014685C54F2}"/>
              </a:ext>
            </a:extLst>
          </p:cNvPr>
          <p:cNvSpPr>
            <a:spLocks noGrp="1"/>
          </p:cNvSpPr>
          <p:nvPr>
            <p:ph type="title"/>
          </p:nvPr>
        </p:nvSpPr>
        <p:spPr/>
        <p:txBody>
          <a:bodyPr/>
          <a:lstStyle/>
          <a:p>
            <a:r>
              <a:rPr lang="en-US" altLang="en-US" dirty="0"/>
              <a:t>DSCR versus LLCR versus PLCR</a:t>
            </a:r>
          </a:p>
        </p:txBody>
      </p:sp>
      <p:pic>
        <p:nvPicPr>
          <p:cNvPr id="117764" name="Picture 4">
            <a:extLst>
              <a:ext uri="{FF2B5EF4-FFF2-40B4-BE49-F238E27FC236}">
                <a16:creationId xmlns:a16="http://schemas.microsoft.com/office/drawing/2014/main" id="{ED62EDEA-1553-44B3-90EF-B494B78B5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799" y="1182803"/>
            <a:ext cx="3239703" cy="145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17765" name="Picture 5">
            <a:extLst>
              <a:ext uri="{FF2B5EF4-FFF2-40B4-BE49-F238E27FC236}">
                <a16:creationId xmlns:a16="http://schemas.microsoft.com/office/drawing/2014/main" id="{73C8C990-F163-4A79-B21B-5204872EFB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4716379"/>
            <a:ext cx="3239703" cy="145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TextBox 1">
            <a:extLst>
              <a:ext uri="{FF2B5EF4-FFF2-40B4-BE49-F238E27FC236}">
                <a16:creationId xmlns:a16="http://schemas.microsoft.com/office/drawing/2014/main" id="{EFEE4D5A-B62C-4823-9138-C5FB126D3D65}"/>
              </a:ext>
            </a:extLst>
          </p:cNvPr>
          <p:cNvSpPr txBox="1"/>
          <p:nvPr/>
        </p:nvSpPr>
        <p:spPr>
          <a:xfrm>
            <a:off x="5655707" y="5444289"/>
            <a:ext cx="2626308" cy="369332"/>
          </a:xfrm>
          <a:prstGeom prst="rect">
            <a:avLst/>
          </a:prstGeom>
          <a:noFill/>
        </p:spPr>
        <p:txBody>
          <a:bodyPr wrap="square" rtlCol="0">
            <a:spAutoFit/>
          </a:bodyPr>
          <a:lstStyle/>
          <a:p>
            <a:r>
              <a:rPr lang="en-US" dirty="0"/>
              <a:t>DSCR = LLCR = PLCR</a:t>
            </a:r>
          </a:p>
        </p:txBody>
      </p:sp>
      <p:sp>
        <p:nvSpPr>
          <p:cNvPr id="7" name="TextBox 6">
            <a:extLst>
              <a:ext uri="{FF2B5EF4-FFF2-40B4-BE49-F238E27FC236}">
                <a16:creationId xmlns:a16="http://schemas.microsoft.com/office/drawing/2014/main" id="{9228B4A5-E04F-4DB9-B2C0-DE406196B806}"/>
              </a:ext>
            </a:extLst>
          </p:cNvPr>
          <p:cNvSpPr txBox="1"/>
          <p:nvPr/>
        </p:nvSpPr>
        <p:spPr>
          <a:xfrm>
            <a:off x="5669280" y="3608392"/>
            <a:ext cx="2626308" cy="369332"/>
          </a:xfrm>
          <a:prstGeom prst="rect">
            <a:avLst/>
          </a:prstGeom>
          <a:noFill/>
        </p:spPr>
        <p:txBody>
          <a:bodyPr wrap="square" rtlCol="0">
            <a:spAutoFit/>
          </a:bodyPr>
          <a:lstStyle/>
          <a:p>
            <a:r>
              <a:rPr lang="en-US" dirty="0"/>
              <a:t>DSCR = LLCR &lt; PLCR</a:t>
            </a:r>
          </a:p>
        </p:txBody>
      </p:sp>
      <p:sp>
        <p:nvSpPr>
          <p:cNvPr id="8" name="TextBox 7">
            <a:extLst>
              <a:ext uri="{FF2B5EF4-FFF2-40B4-BE49-F238E27FC236}">
                <a16:creationId xmlns:a16="http://schemas.microsoft.com/office/drawing/2014/main" id="{47D5C2F0-79FA-479B-B02E-714C95A6C558}"/>
              </a:ext>
            </a:extLst>
          </p:cNvPr>
          <p:cNvSpPr txBox="1"/>
          <p:nvPr/>
        </p:nvSpPr>
        <p:spPr>
          <a:xfrm>
            <a:off x="5655707" y="1954219"/>
            <a:ext cx="2626308" cy="369332"/>
          </a:xfrm>
          <a:prstGeom prst="rect">
            <a:avLst/>
          </a:prstGeom>
          <a:noFill/>
        </p:spPr>
        <p:txBody>
          <a:bodyPr wrap="square" rtlCol="0">
            <a:spAutoFit/>
          </a:bodyPr>
          <a:lstStyle/>
          <a:p>
            <a:r>
              <a:rPr lang="en-US" dirty="0"/>
              <a:t>Min DSCR &lt; LLCR &lt; PLCR</a:t>
            </a:r>
          </a:p>
        </p:txBody>
      </p:sp>
      <p:sp>
        <p:nvSpPr>
          <p:cNvPr id="9" name="TextBox 8">
            <a:extLst>
              <a:ext uri="{FF2B5EF4-FFF2-40B4-BE49-F238E27FC236}">
                <a16:creationId xmlns:a16="http://schemas.microsoft.com/office/drawing/2014/main" id="{A8D1495E-F65E-4E76-BED1-6D7B381D0F08}"/>
              </a:ext>
            </a:extLst>
          </p:cNvPr>
          <p:cNvSpPr txBox="1"/>
          <p:nvPr/>
        </p:nvSpPr>
        <p:spPr>
          <a:xfrm>
            <a:off x="5655707" y="1198449"/>
            <a:ext cx="2626308" cy="369332"/>
          </a:xfrm>
          <a:prstGeom prst="rect">
            <a:avLst/>
          </a:prstGeom>
          <a:solidFill>
            <a:srgbClr val="FFC000"/>
          </a:solidFill>
          <a:ln>
            <a:solidFill>
              <a:srgbClr val="FFC000"/>
            </a:solidFill>
          </a:ln>
        </p:spPr>
        <p:txBody>
          <a:bodyPr wrap="square" rtlCol="0">
            <a:spAutoFit/>
          </a:bodyPr>
          <a:lstStyle/>
          <a:p>
            <a:r>
              <a:rPr lang="en-US" dirty="0"/>
              <a:t>Level Payment and Tail</a:t>
            </a:r>
          </a:p>
        </p:txBody>
      </p:sp>
      <p:sp>
        <p:nvSpPr>
          <p:cNvPr id="10" name="TextBox 9">
            <a:extLst>
              <a:ext uri="{FF2B5EF4-FFF2-40B4-BE49-F238E27FC236}">
                <a16:creationId xmlns:a16="http://schemas.microsoft.com/office/drawing/2014/main" id="{4C8FABB7-8DBF-48FF-80C2-94832AFCD8DD}"/>
              </a:ext>
            </a:extLst>
          </p:cNvPr>
          <p:cNvSpPr txBox="1"/>
          <p:nvPr/>
        </p:nvSpPr>
        <p:spPr>
          <a:xfrm>
            <a:off x="5669280" y="2967771"/>
            <a:ext cx="2626308" cy="369332"/>
          </a:xfrm>
          <a:prstGeom prst="rect">
            <a:avLst/>
          </a:prstGeom>
          <a:solidFill>
            <a:srgbClr val="FFC000"/>
          </a:solidFill>
          <a:ln>
            <a:solidFill>
              <a:srgbClr val="FFC000"/>
            </a:solidFill>
          </a:ln>
        </p:spPr>
        <p:txBody>
          <a:bodyPr wrap="square" rtlCol="0">
            <a:spAutoFit/>
          </a:bodyPr>
          <a:lstStyle/>
          <a:p>
            <a:r>
              <a:rPr lang="en-US" dirty="0"/>
              <a:t>Sculpting and Tail</a:t>
            </a:r>
          </a:p>
        </p:txBody>
      </p:sp>
      <p:sp>
        <p:nvSpPr>
          <p:cNvPr id="11" name="TextBox 10">
            <a:extLst>
              <a:ext uri="{FF2B5EF4-FFF2-40B4-BE49-F238E27FC236}">
                <a16:creationId xmlns:a16="http://schemas.microsoft.com/office/drawing/2014/main" id="{9F3FE9DF-BB24-4E38-8F03-8A646736A016}"/>
              </a:ext>
            </a:extLst>
          </p:cNvPr>
          <p:cNvSpPr txBox="1"/>
          <p:nvPr/>
        </p:nvSpPr>
        <p:spPr>
          <a:xfrm>
            <a:off x="5655707" y="4855892"/>
            <a:ext cx="2626308" cy="369332"/>
          </a:xfrm>
          <a:prstGeom prst="rect">
            <a:avLst/>
          </a:prstGeom>
          <a:solidFill>
            <a:srgbClr val="FFC000"/>
          </a:solidFill>
          <a:ln>
            <a:solidFill>
              <a:srgbClr val="FFC000"/>
            </a:solidFill>
          </a:ln>
        </p:spPr>
        <p:txBody>
          <a:bodyPr wrap="square" rtlCol="0">
            <a:spAutoFit/>
          </a:bodyPr>
          <a:lstStyle/>
          <a:p>
            <a:r>
              <a:rPr lang="en-US" dirty="0"/>
              <a:t>Sculpting and No Tail</a:t>
            </a:r>
          </a:p>
        </p:txBody>
      </p:sp>
    </p:spTree>
    <p:extLst>
      <p:ext uri="{BB962C8B-B14F-4D97-AF65-F5344CB8AC3E}">
        <p14:creationId xmlns:p14="http://schemas.microsoft.com/office/powerpoint/2010/main" val="16834010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a:extLst>
              <a:ext uri="{FF2B5EF4-FFF2-40B4-BE49-F238E27FC236}">
                <a16:creationId xmlns:a16="http://schemas.microsoft.com/office/drawing/2014/main" id="{7ED37BDC-99DB-4995-B854-A40D4DBF1657}"/>
              </a:ext>
            </a:extLst>
          </p:cNvPr>
          <p:cNvSpPr>
            <a:spLocks noGrp="1" noChangeArrowheads="1"/>
          </p:cNvSpPr>
          <p:nvPr>
            <p:ph idx="1"/>
          </p:nvPr>
        </p:nvSpPr>
        <p:spPr/>
        <p:txBody>
          <a:bodyPr>
            <a:normAutofit/>
          </a:bodyPr>
          <a:lstStyle/>
          <a:p>
            <a:pPr marL="177800" indent="-177800"/>
            <a:endParaRPr lang="en-US" altLang="en-US" sz="2000" dirty="0"/>
          </a:p>
          <a:p>
            <a:pPr marL="177800" indent="-177800"/>
            <a:r>
              <a:rPr lang="en-US" altLang="en-US" sz="2000" dirty="0"/>
              <a:t>Project Finance Investment</a:t>
            </a:r>
          </a:p>
          <a:p>
            <a:pPr marL="635000" lvl="1" indent="-177800"/>
            <a:r>
              <a:rPr lang="en-US" altLang="en-US" sz="2000" dirty="0"/>
              <a:t>Equity IRR</a:t>
            </a:r>
          </a:p>
          <a:p>
            <a:pPr marL="635000" lvl="1" indent="-177800"/>
            <a:r>
              <a:rPr lang="en-US" altLang="en-US" sz="2000" dirty="0"/>
              <a:t>Project IRR</a:t>
            </a:r>
          </a:p>
          <a:p>
            <a:pPr marL="635000" lvl="1" indent="-177800"/>
            <a:r>
              <a:rPr lang="en-US" altLang="en-US" sz="2000" dirty="0"/>
              <a:t>Equity NPV</a:t>
            </a:r>
          </a:p>
          <a:p>
            <a:pPr marL="635000" lvl="1" indent="-177800"/>
            <a:r>
              <a:rPr lang="en-US" altLang="en-US" sz="2000" dirty="0"/>
              <a:t>Project NPV</a:t>
            </a:r>
          </a:p>
          <a:p>
            <a:pPr marL="177800" indent="-177800"/>
            <a:r>
              <a:rPr lang="en-US" altLang="en-US" sz="2000" dirty="0"/>
              <a:t>Project Finance Debt</a:t>
            </a:r>
          </a:p>
          <a:p>
            <a:pPr marL="635000" lvl="1" indent="-177800"/>
            <a:r>
              <a:rPr lang="en-US" altLang="en-US" sz="2000" dirty="0"/>
              <a:t>DSCR</a:t>
            </a:r>
          </a:p>
          <a:p>
            <a:pPr marL="635000" lvl="1" indent="-177800"/>
            <a:r>
              <a:rPr lang="en-US" altLang="en-US" sz="2000" dirty="0"/>
              <a:t>LLCR</a:t>
            </a:r>
          </a:p>
          <a:p>
            <a:pPr marL="635000" lvl="1" indent="-177800"/>
            <a:r>
              <a:rPr lang="en-US" altLang="en-US" sz="2000" dirty="0"/>
              <a:t>PLCR</a:t>
            </a:r>
          </a:p>
          <a:p>
            <a:pPr marL="177800" indent="-177800"/>
            <a:r>
              <a:rPr lang="en-US" altLang="en-US" sz="2000" dirty="0"/>
              <a:t>Liquidity</a:t>
            </a:r>
          </a:p>
          <a:p>
            <a:pPr marL="635000" lvl="1" indent="-177800"/>
            <a:r>
              <a:rPr lang="en-US" altLang="en-US" sz="2000" dirty="0"/>
              <a:t>Debt Service Reserve</a:t>
            </a:r>
          </a:p>
        </p:txBody>
      </p:sp>
      <p:sp>
        <p:nvSpPr>
          <p:cNvPr id="41986" name="Rectangle 2">
            <a:extLst>
              <a:ext uri="{FF2B5EF4-FFF2-40B4-BE49-F238E27FC236}">
                <a16:creationId xmlns:a16="http://schemas.microsoft.com/office/drawing/2014/main" id="{3A4C6B3B-3024-4ACF-83CE-1063B2447805}"/>
              </a:ext>
            </a:extLst>
          </p:cNvPr>
          <p:cNvSpPr>
            <a:spLocks noGrp="1" noChangeArrowheads="1"/>
          </p:cNvSpPr>
          <p:nvPr>
            <p:ph type="title"/>
          </p:nvPr>
        </p:nvSpPr>
        <p:spPr/>
        <p:txBody>
          <a:bodyPr>
            <a:noAutofit/>
          </a:bodyPr>
          <a:lstStyle/>
          <a:p>
            <a:r>
              <a:rPr lang="en-US" altLang="en-US" dirty="0"/>
              <a:t>Valuation Metrics in Project Finance and Corporate Finance</a:t>
            </a:r>
          </a:p>
        </p:txBody>
      </p:sp>
      <p:sp>
        <p:nvSpPr>
          <p:cNvPr id="41988" name="Rectangle 4">
            <a:extLst>
              <a:ext uri="{FF2B5EF4-FFF2-40B4-BE49-F238E27FC236}">
                <a16:creationId xmlns:a16="http://schemas.microsoft.com/office/drawing/2014/main" id="{EE9CCEAD-AEF1-4E34-940E-45072C9F4014}"/>
              </a:ext>
            </a:extLst>
          </p:cNvPr>
          <p:cNvSpPr>
            <a:spLocks noGrp="1" noChangeArrowheads="1"/>
          </p:cNvSpPr>
          <p:nvPr>
            <p:ph type="body" sz="half" idx="4294967295"/>
          </p:nvPr>
        </p:nvSpPr>
        <p:spPr>
          <a:xfrm>
            <a:off x="4870383" y="1559292"/>
            <a:ext cx="4273617" cy="4536707"/>
          </a:xfrm>
        </p:spPr>
        <p:txBody>
          <a:bodyPr>
            <a:normAutofit/>
          </a:bodyPr>
          <a:lstStyle/>
          <a:p>
            <a:pPr marL="228600" indent="-228600"/>
            <a:r>
              <a:rPr lang="en-US" altLang="en-US" sz="2000" dirty="0">
                <a:latin typeface="Times New Roman" panose="02020603050405020304" pitchFamily="18" charset="0"/>
                <a:cs typeface="Times New Roman" panose="02020603050405020304" pitchFamily="18" charset="0"/>
              </a:rPr>
              <a:t>Corporate Finance Valuation</a:t>
            </a:r>
          </a:p>
          <a:p>
            <a:pPr marL="457200" lvl="1" indent="114300"/>
            <a:r>
              <a:rPr lang="en-US" altLang="en-US" sz="2000" dirty="0">
                <a:latin typeface="Times New Roman" panose="02020603050405020304" pitchFamily="18" charset="0"/>
                <a:cs typeface="Times New Roman" panose="02020603050405020304" pitchFamily="18" charset="0"/>
              </a:rPr>
              <a:t>P/E Ratio</a:t>
            </a:r>
          </a:p>
          <a:p>
            <a:pPr marL="457200" lvl="1" indent="114300"/>
            <a:r>
              <a:rPr lang="en-US" altLang="en-US" sz="2000" dirty="0">
                <a:latin typeface="Times New Roman" panose="02020603050405020304" pitchFamily="18" charset="0"/>
                <a:cs typeface="Times New Roman" panose="02020603050405020304" pitchFamily="18" charset="0"/>
              </a:rPr>
              <a:t>EV/EBITDA </a:t>
            </a:r>
          </a:p>
          <a:p>
            <a:pPr marL="457200" lvl="1" indent="114300"/>
            <a:r>
              <a:rPr lang="en-US" altLang="en-US" sz="2000" dirty="0">
                <a:latin typeface="Times New Roman" panose="02020603050405020304" pitchFamily="18" charset="0"/>
                <a:cs typeface="Times New Roman" panose="02020603050405020304" pitchFamily="18" charset="0"/>
              </a:rPr>
              <a:t>Projected Dividend and Earnings</a:t>
            </a:r>
          </a:p>
          <a:p>
            <a:pPr marL="457200" lvl="1" indent="114300"/>
            <a:r>
              <a:rPr lang="en-US" altLang="en-US" sz="2000" dirty="0">
                <a:latin typeface="Times New Roman" panose="02020603050405020304" pitchFamily="18" charset="0"/>
                <a:cs typeface="Times New Roman" panose="02020603050405020304" pitchFamily="18" charset="0"/>
              </a:rPr>
              <a:t>Free Cash Flow</a:t>
            </a:r>
          </a:p>
          <a:p>
            <a:pPr marL="228600" indent="-228600"/>
            <a:r>
              <a:rPr lang="en-US" altLang="en-US" sz="2000" dirty="0">
                <a:latin typeface="Times New Roman" panose="02020603050405020304" pitchFamily="18" charset="0"/>
                <a:cs typeface="Times New Roman" panose="02020603050405020304" pitchFamily="18" charset="0"/>
              </a:rPr>
              <a:t>Corporate Finance Debt</a:t>
            </a:r>
          </a:p>
          <a:p>
            <a:pPr marL="457200" lvl="1" indent="114300"/>
            <a:r>
              <a:rPr lang="en-US" altLang="en-US" sz="2000" dirty="0">
                <a:latin typeface="Times New Roman" panose="02020603050405020304" pitchFamily="18" charset="0"/>
                <a:cs typeface="Times New Roman" panose="02020603050405020304" pitchFamily="18" charset="0"/>
              </a:rPr>
              <a:t>Times Interest Earned</a:t>
            </a:r>
          </a:p>
          <a:p>
            <a:pPr marL="457200" lvl="1" indent="114300"/>
            <a:r>
              <a:rPr lang="en-US" altLang="en-US" sz="2000" dirty="0">
                <a:latin typeface="Times New Roman" panose="02020603050405020304" pitchFamily="18" charset="0"/>
                <a:cs typeface="Times New Roman" panose="02020603050405020304" pitchFamily="18" charset="0"/>
              </a:rPr>
              <a:t>Debt to EBITDA</a:t>
            </a:r>
          </a:p>
          <a:p>
            <a:pPr marL="457200" lvl="1" indent="114300"/>
            <a:r>
              <a:rPr lang="en-US" altLang="en-US" sz="2000" dirty="0">
                <a:latin typeface="Times New Roman" panose="02020603050405020304" pitchFamily="18" charset="0"/>
                <a:cs typeface="Times New Roman" panose="02020603050405020304" pitchFamily="18" charset="0"/>
              </a:rPr>
              <a:t>Debt to Capital</a:t>
            </a:r>
          </a:p>
          <a:p>
            <a:pPr marL="228600" indent="-228600"/>
            <a:r>
              <a:rPr lang="en-US" altLang="en-US" sz="2000" dirty="0">
                <a:latin typeface="Times New Roman" panose="02020603050405020304" pitchFamily="18" charset="0"/>
                <a:cs typeface="Times New Roman" panose="02020603050405020304" pitchFamily="18" charset="0"/>
              </a:rPr>
              <a:t>Corporate Finance Liquidity</a:t>
            </a:r>
          </a:p>
          <a:p>
            <a:pPr marL="457200" lvl="1" indent="114300"/>
            <a:r>
              <a:rPr lang="en-US" altLang="en-US" sz="2000" dirty="0">
                <a:latin typeface="Times New Roman" panose="02020603050405020304" pitchFamily="18" charset="0"/>
                <a:cs typeface="Times New Roman" panose="02020603050405020304" pitchFamily="18" charset="0"/>
              </a:rPr>
              <a:t>Current Ratio; Quick Ratio</a:t>
            </a:r>
          </a:p>
        </p:txBody>
      </p:sp>
    </p:spTree>
    <p:extLst>
      <p:ext uri="{BB962C8B-B14F-4D97-AF65-F5344CB8AC3E}">
        <p14:creationId xmlns:p14="http://schemas.microsoft.com/office/powerpoint/2010/main" val="8759135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to Repay and Debt/EBITDA</a:t>
            </a:r>
          </a:p>
        </p:txBody>
      </p:sp>
      <p:sp>
        <p:nvSpPr>
          <p:cNvPr id="3" name="Content Placeholder 2"/>
          <p:cNvSpPr>
            <a:spLocks noGrp="1"/>
          </p:cNvSpPr>
          <p:nvPr>
            <p:ph idx="1"/>
          </p:nvPr>
        </p:nvSpPr>
        <p:spPr/>
        <p:txBody>
          <a:bodyPr>
            <a:normAutofit fontScale="85000" lnSpcReduction="20000"/>
          </a:bodyPr>
          <a:lstStyle/>
          <a:p>
            <a:pPr latinLnBrk="0" hangingPunct="0"/>
            <a:r>
              <a:rPr lang="en-US" dirty="0"/>
              <a:t>If there is no interest, taxes or capital expenditures, then the Debt/EBITDA measures the time to repay the loan.</a:t>
            </a:r>
          </a:p>
          <a:p>
            <a:pPr latinLnBrk="0" hangingPunct="0"/>
            <a:r>
              <a:rPr lang="en-US" dirty="0"/>
              <a:t>Eurotunnel 2003:</a:t>
            </a:r>
          </a:p>
          <a:p>
            <a:pPr lvl="1" eaLnBrk="0" latinLnBrk="0" hangingPunct="0"/>
            <a:r>
              <a:rPr lang="en-US" dirty="0"/>
              <a:t>Debt		             	             6,365,028</a:t>
            </a:r>
          </a:p>
          <a:p>
            <a:pPr lvl="1" eaLnBrk="0" latinLnBrk="0" hangingPunct="0"/>
            <a:r>
              <a:rPr lang="en-US" dirty="0"/>
              <a:t>EBITDA			                298,619</a:t>
            </a:r>
          </a:p>
          <a:p>
            <a:pPr marL="422041" lvl="1" indent="0" eaLnBrk="0" latinLnBrk="0" hangingPunct="0">
              <a:buNone/>
            </a:pPr>
            <a:r>
              <a:rPr lang="en-US" b="1" dirty="0"/>
              <a:t>Debt to EBITDA                                          23.10</a:t>
            </a:r>
          </a:p>
          <a:p>
            <a:pPr marL="422041" lvl="1" indent="0" eaLnBrk="0" latinLnBrk="0" hangingPunct="0">
              <a:buNone/>
            </a:pPr>
            <a:endParaRPr lang="en-US" b="1" dirty="0"/>
          </a:p>
          <a:p>
            <a:pPr lvl="1" eaLnBrk="0" latinLnBrk="0" hangingPunct="0"/>
            <a:r>
              <a:rPr lang="en-US" dirty="0"/>
              <a:t>Interest 			                340,386</a:t>
            </a:r>
          </a:p>
          <a:p>
            <a:pPr lvl="1" eaLnBrk="0" latinLnBrk="0" hangingPunct="0"/>
            <a:r>
              <a:rPr lang="en-US" dirty="0"/>
              <a:t>Capital Expenditures 	              	    41,118</a:t>
            </a:r>
          </a:p>
          <a:p>
            <a:pPr lvl="1" eaLnBrk="0" latinLnBrk="0" hangingPunct="0"/>
            <a:r>
              <a:rPr lang="en-US" dirty="0"/>
              <a:t>Working Capital Change       		     2,360</a:t>
            </a:r>
          </a:p>
          <a:p>
            <a:pPr lvl="1" eaLnBrk="0" latinLnBrk="0" hangingPunct="0"/>
            <a:r>
              <a:rPr lang="en-US" dirty="0"/>
              <a:t>Taxes                                                               0</a:t>
            </a:r>
          </a:p>
          <a:p>
            <a:pPr marL="422041" lvl="1" indent="0" eaLnBrk="0" latinLnBrk="0" hangingPunct="0">
              <a:buNone/>
            </a:pPr>
            <a:r>
              <a:rPr lang="en-US" b="1" dirty="0"/>
              <a:t>Free Operating Cash Flow to Debt        (61,850)</a:t>
            </a:r>
          </a:p>
          <a:p>
            <a:pPr marL="422041" lvl="1" indent="0" eaLnBrk="0" latinLnBrk="0" hangingPunct="0">
              <a:buNone/>
            </a:pPr>
            <a:r>
              <a:rPr lang="en-US" b="1" dirty="0"/>
              <a:t>Debt to Free Operating Cash Flow         Infinity</a:t>
            </a:r>
          </a:p>
          <a:p>
            <a:pPr marL="422041" lvl="1" indent="0" eaLnBrk="0" latinLnBrk="0" hangingPunct="0">
              <a:buNone/>
            </a:pPr>
            <a:endParaRPr lang="en-US" b="1" dirty="0"/>
          </a:p>
          <a:p>
            <a:pPr marL="422041" lvl="1" indent="0" eaLnBrk="0" latinLnBrk="0" hangingPunct="0">
              <a:buNone/>
            </a:pPr>
            <a:r>
              <a:rPr lang="en-US" b="1" dirty="0"/>
              <a:t>Implication: Debt to EBITDA does not really measure how long it takes to repay debt</a:t>
            </a:r>
          </a:p>
          <a:p>
            <a:pPr lvl="1" eaLnBrk="0" latinLnBrk="0" hangingPunct="0"/>
            <a:endParaRPr lang="en-US" dirty="0"/>
          </a:p>
          <a:p>
            <a:pPr lvl="1" eaLnBrk="0" latinLnBrk="0" hangingPunct="0"/>
            <a:endParaRPr lang="en-US" dirty="0"/>
          </a:p>
        </p:txBody>
      </p:sp>
    </p:spTree>
    <p:extLst>
      <p:ext uri="{BB962C8B-B14F-4D97-AF65-F5344CB8AC3E}">
        <p14:creationId xmlns:p14="http://schemas.microsoft.com/office/powerpoint/2010/main" val="38795410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a:t>Risk allocation matrices will be used to demonstrate how the DSCR and LLCR can be used to determine acceptable unmitigated risks:</a:t>
            </a:r>
          </a:p>
          <a:p>
            <a:pPr lvl="1"/>
            <a:r>
              <a:rPr lang="en-US" dirty="0"/>
              <a:t>The formula: </a:t>
            </a:r>
          </a:p>
          <a:p>
            <a:pPr lvl="1"/>
            <a:r>
              <a:rPr lang="en-US" dirty="0"/>
              <a:t>break-even cash flow reduction = (DSCR-1)/DSCR.</a:t>
            </a:r>
          </a:p>
          <a:p>
            <a:pPr lvl="1"/>
            <a:r>
              <a:rPr lang="en-US" dirty="0"/>
              <a:t>Also break-even cash flow over life of loan</a:t>
            </a:r>
          </a:p>
          <a:p>
            <a:pPr lvl="1"/>
            <a:r>
              <a:rPr lang="en-US" dirty="0"/>
              <a:t>BE reduction = (LLCR-1)/LLCR</a:t>
            </a:r>
          </a:p>
          <a:p>
            <a:pPr lvl="1"/>
            <a:r>
              <a:rPr lang="en-US" dirty="0"/>
              <a:t>BE reduction for Project Life = (PLCR-1)/PLCR</a:t>
            </a:r>
          </a:p>
          <a:p>
            <a:r>
              <a:rPr lang="en-US" dirty="0"/>
              <a:t>Different project finance structures that involve:</a:t>
            </a:r>
          </a:p>
          <a:p>
            <a:pPr lvl="1"/>
            <a:r>
              <a:rPr lang="en-US" dirty="0"/>
              <a:t> availability payments versus output-based revenues; </a:t>
            </a:r>
          </a:p>
          <a:p>
            <a:pPr lvl="1"/>
            <a:r>
              <a:rPr lang="en-US" dirty="0"/>
              <a:t>commodity price (merchant) risk; </a:t>
            </a:r>
          </a:p>
          <a:p>
            <a:pPr lvl="1"/>
            <a:r>
              <a:rPr lang="en-US" dirty="0"/>
              <a:t>traffic or volume risk (pipelines), and </a:t>
            </a:r>
          </a:p>
          <a:p>
            <a:pPr lvl="1"/>
            <a:r>
              <a:rPr lang="en-US" dirty="0"/>
              <a:t>resource risk (wind, solar and run of river hydro) will be derived. </a:t>
            </a:r>
          </a:p>
          <a:p>
            <a:r>
              <a:rPr lang="en-US" dirty="0"/>
              <a:t>For each of the project finance types, an illustrative risk allocation matrix and project diagram will be developed. </a:t>
            </a:r>
          </a:p>
        </p:txBody>
      </p:sp>
      <p:sp>
        <p:nvSpPr>
          <p:cNvPr id="2" name="Title 1"/>
          <p:cNvSpPr>
            <a:spLocks noGrp="1"/>
          </p:cNvSpPr>
          <p:nvPr>
            <p:ph type="title"/>
          </p:nvPr>
        </p:nvSpPr>
        <p:spPr/>
        <p:txBody>
          <a:bodyPr>
            <a:normAutofit fontScale="90000"/>
          </a:bodyPr>
          <a:lstStyle/>
          <a:p>
            <a:r>
              <a:rPr lang="en-US" dirty="0"/>
              <a:t>Idea of Risk Allocation Matrix and Use of DSCR, PLCR and LLCR to Measure Break-Even</a:t>
            </a:r>
          </a:p>
        </p:txBody>
      </p:sp>
      <p:sp>
        <p:nvSpPr>
          <p:cNvPr id="4" name="Slide Number Placeholder 3"/>
          <p:cNvSpPr>
            <a:spLocks noGrp="1"/>
          </p:cNvSpPr>
          <p:nvPr>
            <p:ph type="sldNum" sz="quarter" idx="12"/>
          </p:nvPr>
        </p:nvSpPr>
        <p:spPr/>
        <p:txBody>
          <a:bodyPr/>
          <a:lstStyle/>
          <a:p>
            <a:fld id="{EB241CD2-1E45-42A3-B213-66A034DF9A3B}" type="slidenum">
              <a:rPr lang="en-GB" smtClean="0"/>
              <a:t>45</a:t>
            </a:fld>
            <a:endParaRPr lang="en-GB" dirty="0"/>
          </a:p>
        </p:txBody>
      </p:sp>
    </p:spTree>
    <p:extLst>
      <p:ext uri="{BB962C8B-B14F-4D97-AF65-F5344CB8AC3E}">
        <p14:creationId xmlns:p14="http://schemas.microsoft.com/office/powerpoint/2010/main" val="17404516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896240" y="2062056"/>
            <a:ext cx="5367394" cy="3316500"/>
          </a:xfrm>
          <a:prstGeom prst="rect">
            <a:avLst/>
          </a:prstGeom>
        </p:spPr>
      </p:pic>
      <p:sp>
        <p:nvSpPr>
          <p:cNvPr id="2" name="Title 1"/>
          <p:cNvSpPr>
            <a:spLocks noGrp="1"/>
          </p:cNvSpPr>
          <p:nvPr>
            <p:ph type="title"/>
          </p:nvPr>
        </p:nvSpPr>
        <p:spPr/>
        <p:txBody>
          <a:bodyPr>
            <a:normAutofit/>
          </a:bodyPr>
          <a:lstStyle/>
          <a:p>
            <a:r>
              <a:rPr lang="en-US" dirty="0"/>
              <a:t>Risks of Commodity Prices versus Traffic</a:t>
            </a:r>
          </a:p>
        </p:txBody>
      </p:sp>
      <p:sp>
        <p:nvSpPr>
          <p:cNvPr id="4" name="Slide Number Placeholder 3"/>
          <p:cNvSpPr>
            <a:spLocks noGrp="1"/>
          </p:cNvSpPr>
          <p:nvPr>
            <p:ph type="sldNum" sz="quarter" idx="12"/>
          </p:nvPr>
        </p:nvSpPr>
        <p:spPr/>
        <p:txBody>
          <a:bodyPr/>
          <a:lstStyle/>
          <a:p>
            <a:fld id="{EB241CD2-1E45-42A3-B213-66A034DF9A3B}" type="slidenum">
              <a:rPr lang="en-GB" smtClean="0"/>
              <a:t>46</a:t>
            </a:fld>
            <a:endParaRPr lang="en-GB" dirty="0"/>
          </a:p>
        </p:txBody>
      </p:sp>
      <p:cxnSp>
        <p:nvCxnSpPr>
          <p:cNvPr id="6" name="Straight Connector 5">
            <a:extLst>
              <a:ext uri="{FF2B5EF4-FFF2-40B4-BE49-F238E27FC236}">
                <a16:creationId xmlns:a16="http://schemas.microsoft.com/office/drawing/2014/main" id="{5340BE25-C9AC-4C30-A2B2-113A6ABE0BC1}"/>
              </a:ext>
            </a:extLst>
          </p:cNvPr>
          <p:cNvCxnSpPr/>
          <p:nvPr/>
        </p:nvCxnSpPr>
        <p:spPr>
          <a:xfrm flipH="1">
            <a:off x="5285874" y="4101967"/>
            <a:ext cx="1600200" cy="0"/>
          </a:xfrm>
          <a:prstGeom prst="line">
            <a:avLst/>
          </a:prstGeom>
          <a:ln w="53975"/>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19FF112-2681-4BFC-8DD7-35ED7B962843}"/>
              </a:ext>
            </a:extLst>
          </p:cNvPr>
          <p:cNvSpPr txBox="1"/>
          <p:nvPr/>
        </p:nvSpPr>
        <p:spPr>
          <a:xfrm>
            <a:off x="1905000" y="2743200"/>
            <a:ext cx="2133600" cy="954107"/>
          </a:xfrm>
          <a:prstGeom prst="rect">
            <a:avLst/>
          </a:prstGeom>
          <a:solidFill>
            <a:srgbClr val="FFFF00"/>
          </a:solidFill>
        </p:spPr>
        <p:txBody>
          <a:bodyPr wrap="square" rtlCol="0">
            <a:spAutoFit/>
          </a:bodyPr>
          <a:lstStyle/>
          <a:p>
            <a:r>
              <a:rPr lang="en-US" sz="1400" dirty="0"/>
              <a:t>Determine the break-even price relative to historic prices: Do with DSCR, LLCR or PLCR</a:t>
            </a:r>
          </a:p>
        </p:txBody>
      </p:sp>
      <p:cxnSp>
        <p:nvCxnSpPr>
          <p:cNvPr id="9" name="Straight Arrow Connector 8">
            <a:extLst>
              <a:ext uri="{FF2B5EF4-FFF2-40B4-BE49-F238E27FC236}">
                <a16:creationId xmlns:a16="http://schemas.microsoft.com/office/drawing/2014/main" id="{241FC59C-6DB2-4526-8E81-37541462B197}"/>
              </a:ext>
            </a:extLst>
          </p:cNvPr>
          <p:cNvCxnSpPr/>
          <p:nvPr/>
        </p:nvCxnSpPr>
        <p:spPr>
          <a:xfrm>
            <a:off x="4084257" y="3202607"/>
            <a:ext cx="1981200" cy="845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4782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9B9A61-9D3E-445D-B90D-EDCA98BBBF63}"/>
              </a:ext>
            </a:extLst>
          </p:cNvPr>
          <p:cNvSpPr>
            <a:spLocks noGrp="1"/>
          </p:cNvSpPr>
          <p:nvPr>
            <p:ph idx="1"/>
          </p:nvPr>
        </p:nvSpPr>
        <p:spPr/>
        <p:txBody>
          <a:bodyPr>
            <a:normAutofit fontScale="85000" lnSpcReduction="10000"/>
          </a:bodyPr>
          <a:lstStyle/>
          <a:p>
            <a:r>
              <a:rPr lang="en-US" dirty="0"/>
              <a:t>Formulas for Break-Even: Say that you want to know how big the DSCR should be to cover for an availability payment that could be reduced by 20%.</a:t>
            </a:r>
          </a:p>
          <a:p>
            <a:r>
              <a:rPr lang="en-US" dirty="0"/>
              <a:t>The formulas below are for DSCR; you could also use LLCR and PLCR</a:t>
            </a:r>
          </a:p>
          <a:p>
            <a:pPr lvl="1"/>
            <a:r>
              <a:rPr lang="en-US" dirty="0"/>
              <a:t>Break-even cash flow = (DSCR-1)/DSCR</a:t>
            </a:r>
          </a:p>
          <a:p>
            <a:pPr lvl="1"/>
            <a:r>
              <a:rPr lang="en-US" dirty="0"/>
              <a:t>BE = (DSCR-1)/DSCR</a:t>
            </a:r>
          </a:p>
          <a:p>
            <a:pPr lvl="1"/>
            <a:r>
              <a:rPr lang="en-US" dirty="0"/>
              <a:t>BE x DSCR = DSCR – 1</a:t>
            </a:r>
          </a:p>
          <a:p>
            <a:pPr lvl="1"/>
            <a:r>
              <a:rPr lang="en-US" dirty="0"/>
              <a:t>DSCR – BE x DSCR = 1</a:t>
            </a:r>
          </a:p>
          <a:p>
            <a:pPr lvl="1"/>
            <a:r>
              <a:rPr lang="en-US" dirty="0"/>
              <a:t>DSCR * (1-BE) = 1</a:t>
            </a:r>
          </a:p>
          <a:p>
            <a:pPr lvl="1"/>
            <a:r>
              <a:rPr lang="en-US" dirty="0"/>
              <a:t>DSCR = 1/(1-BE) or 1/.8 or 1.25</a:t>
            </a:r>
          </a:p>
          <a:p>
            <a:r>
              <a:rPr lang="en-US" dirty="0"/>
              <a:t>Note: Be careful with fixed costs.  If an oil project has fixed costs you have to make a more complex formula</a:t>
            </a:r>
          </a:p>
        </p:txBody>
      </p:sp>
      <p:sp>
        <p:nvSpPr>
          <p:cNvPr id="2" name="Title 1">
            <a:extLst>
              <a:ext uri="{FF2B5EF4-FFF2-40B4-BE49-F238E27FC236}">
                <a16:creationId xmlns:a16="http://schemas.microsoft.com/office/drawing/2014/main" id="{70117FAA-26C4-46BF-AC9C-95E48F8BDA79}"/>
              </a:ext>
            </a:extLst>
          </p:cNvPr>
          <p:cNvSpPr>
            <a:spLocks noGrp="1"/>
          </p:cNvSpPr>
          <p:nvPr>
            <p:ph type="title"/>
          </p:nvPr>
        </p:nvSpPr>
        <p:spPr/>
        <p:txBody>
          <a:bodyPr>
            <a:normAutofit fontScale="90000"/>
          </a:bodyPr>
          <a:lstStyle/>
          <a:p>
            <a:r>
              <a:rPr lang="en-US" dirty="0"/>
              <a:t>You Can Go the Other Way to Find the DSCR</a:t>
            </a:r>
          </a:p>
        </p:txBody>
      </p:sp>
      <p:sp>
        <p:nvSpPr>
          <p:cNvPr id="4" name="Slide Number Placeholder 3">
            <a:extLst>
              <a:ext uri="{FF2B5EF4-FFF2-40B4-BE49-F238E27FC236}">
                <a16:creationId xmlns:a16="http://schemas.microsoft.com/office/drawing/2014/main" id="{3E4E9775-576D-411D-96D2-390FA2919CFA}"/>
              </a:ext>
            </a:extLst>
          </p:cNvPr>
          <p:cNvSpPr>
            <a:spLocks noGrp="1"/>
          </p:cNvSpPr>
          <p:nvPr>
            <p:ph type="sldNum" sz="quarter" idx="12"/>
          </p:nvPr>
        </p:nvSpPr>
        <p:spPr/>
        <p:txBody>
          <a:bodyPr/>
          <a:lstStyle/>
          <a:p>
            <a:pPr algn="ctr"/>
            <a:fld id="{0C3A1854-6B63-4059-B360-A3C4972BF0FC}" type="slidenum">
              <a:rPr lang="ko-KR" altLang="en-US" smtClean="0"/>
              <a:pPr algn="ctr"/>
              <a:t>47</a:t>
            </a:fld>
            <a:endParaRPr lang="ko-KR" altLang="en-US" dirty="0"/>
          </a:p>
        </p:txBody>
      </p:sp>
    </p:spTree>
    <p:extLst>
      <p:ext uri="{BB962C8B-B14F-4D97-AF65-F5344CB8AC3E}">
        <p14:creationId xmlns:p14="http://schemas.microsoft.com/office/powerpoint/2010/main" val="24301113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general idea the project finance debt falls somewhere around BBB- and how credit spreads are driven by the probability that the DSCR will fall below 1.0.</a:t>
            </a:r>
          </a:p>
          <a:p>
            <a:endParaRPr lang="en-US" dirty="0"/>
          </a:p>
        </p:txBody>
      </p:sp>
      <p:sp>
        <p:nvSpPr>
          <p:cNvPr id="2" name="Title 1"/>
          <p:cNvSpPr>
            <a:spLocks noGrp="1"/>
          </p:cNvSpPr>
          <p:nvPr>
            <p:ph type="title"/>
          </p:nvPr>
        </p:nvSpPr>
        <p:spPr/>
        <p:txBody>
          <a:bodyPr>
            <a:normAutofit fontScale="90000"/>
          </a:bodyPr>
          <a:lstStyle/>
          <a:p>
            <a:r>
              <a:rPr lang="en-US" dirty="0"/>
              <a:t>General Idea of Optimising Project Finance Debt</a:t>
            </a:r>
          </a:p>
        </p:txBody>
      </p:sp>
      <p:sp>
        <p:nvSpPr>
          <p:cNvPr id="4" name="Slide Number Placeholder 3"/>
          <p:cNvSpPr>
            <a:spLocks noGrp="1"/>
          </p:cNvSpPr>
          <p:nvPr>
            <p:ph type="sldNum" sz="quarter" idx="12"/>
          </p:nvPr>
        </p:nvSpPr>
        <p:spPr/>
        <p:txBody>
          <a:bodyPr/>
          <a:lstStyle/>
          <a:p>
            <a:fld id="{EB241CD2-1E45-42A3-B213-66A034DF9A3B}" type="slidenum">
              <a:rPr lang="en-GB" smtClean="0"/>
              <a:t>48</a:t>
            </a:fld>
            <a:endParaRPr lang="en-GB" dirty="0"/>
          </a:p>
        </p:txBody>
      </p:sp>
      <p:pic>
        <p:nvPicPr>
          <p:cNvPr id="5" name="Picture 4"/>
          <p:cNvPicPr>
            <a:picLocks noChangeAspect="1"/>
          </p:cNvPicPr>
          <p:nvPr/>
        </p:nvPicPr>
        <p:blipFill>
          <a:blip r:embed="rId2"/>
          <a:stretch>
            <a:fillRect/>
          </a:stretch>
        </p:blipFill>
        <p:spPr>
          <a:xfrm>
            <a:off x="2809188" y="3015357"/>
            <a:ext cx="4569201" cy="3165008"/>
          </a:xfrm>
          <a:prstGeom prst="rect">
            <a:avLst/>
          </a:prstGeom>
        </p:spPr>
      </p:pic>
    </p:spTree>
    <p:extLst>
      <p:ext uri="{BB962C8B-B14F-4D97-AF65-F5344CB8AC3E}">
        <p14:creationId xmlns:p14="http://schemas.microsoft.com/office/powerpoint/2010/main" val="37196643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6" name="Picture 4">
            <a:extLst>
              <a:ext uri="{FF2B5EF4-FFF2-40B4-BE49-F238E27FC236}">
                <a16:creationId xmlns:a16="http://schemas.microsoft.com/office/drawing/2014/main" id="{4D604A87-5B54-407E-833F-4B798DD5569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1324" y="3480674"/>
            <a:ext cx="8501590" cy="1627766"/>
          </a:xfrm>
          <a:noFill/>
        </p:spPr>
      </p:pic>
      <p:sp>
        <p:nvSpPr>
          <p:cNvPr id="95234" name="Rectangle 2">
            <a:extLst>
              <a:ext uri="{FF2B5EF4-FFF2-40B4-BE49-F238E27FC236}">
                <a16:creationId xmlns:a16="http://schemas.microsoft.com/office/drawing/2014/main" id="{3A788DD2-9CD9-40EF-805B-27CC2878921B}"/>
              </a:ext>
            </a:extLst>
          </p:cNvPr>
          <p:cNvSpPr>
            <a:spLocks noGrp="1" noChangeArrowheads="1"/>
          </p:cNvSpPr>
          <p:nvPr>
            <p:ph type="title"/>
          </p:nvPr>
        </p:nvSpPr>
        <p:spPr/>
        <p:txBody>
          <a:bodyPr>
            <a:normAutofit fontScale="90000"/>
          </a:bodyPr>
          <a:lstStyle/>
          <a:p>
            <a:r>
              <a:rPr lang="en-US" altLang="en-US" dirty="0"/>
              <a:t>Examples of Target DSCR for Alternative Industries</a:t>
            </a:r>
          </a:p>
        </p:txBody>
      </p:sp>
      <p:sp>
        <p:nvSpPr>
          <p:cNvPr id="2" name="TextBox 1">
            <a:extLst>
              <a:ext uri="{FF2B5EF4-FFF2-40B4-BE49-F238E27FC236}">
                <a16:creationId xmlns:a16="http://schemas.microsoft.com/office/drawing/2014/main" id="{D1E48E9C-4E54-4A98-8F99-A445F4ECDA52}"/>
              </a:ext>
            </a:extLst>
          </p:cNvPr>
          <p:cNvSpPr txBox="1"/>
          <p:nvPr/>
        </p:nvSpPr>
        <p:spPr>
          <a:xfrm>
            <a:off x="1140644" y="1246614"/>
            <a:ext cx="5590095" cy="206210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The DSCR standards or benchmarks should have an footnote that says “to meet BBB- criteria”</a:t>
            </a:r>
          </a:p>
        </p:txBody>
      </p:sp>
    </p:spTree>
    <p:extLst>
      <p:ext uri="{BB962C8B-B14F-4D97-AF65-F5344CB8AC3E}">
        <p14:creationId xmlns:p14="http://schemas.microsoft.com/office/powerpoint/2010/main" val="2099418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3CCD8F-DA75-426E-8C3F-B40C7BCC1F19}"/>
              </a:ext>
            </a:extLst>
          </p:cNvPr>
          <p:cNvSpPr>
            <a:spLocks noGrp="1"/>
          </p:cNvSpPr>
          <p:nvPr>
            <p:ph idx="1"/>
          </p:nvPr>
        </p:nvSpPr>
        <p:spPr/>
        <p:txBody>
          <a:bodyPr/>
          <a:lstStyle/>
          <a:p>
            <a:r>
              <a:rPr lang="en-US" dirty="0"/>
              <a:t>Search for Project Finance Modelling in Google</a:t>
            </a:r>
          </a:p>
          <a:p>
            <a:endParaRPr lang="en-US" dirty="0"/>
          </a:p>
        </p:txBody>
      </p:sp>
      <p:sp>
        <p:nvSpPr>
          <p:cNvPr id="3" name="Title 2">
            <a:extLst>
              <a:ext uri="{FF2B5EF4-FFF2-40B4-BE49-F238E27FC236}">
                <a16:creationId xmlns:a16="http://schemas.microsoft.com/office/drawing/2014/main" id="{D007C7F1-1450-472B-AEED-B49A904374BC}"/>
              </a:ext>
            </a:extLst>
          </p:cNvPr>
          <p:cNvSpPr>
            <a:spLocks noGrp="1"/>
          </p:cNvSpPr>
          <p:nvPr>
            <p:ph type="title"/>
          </p:nvPr>
        </p:nvSpPr>
        <p:spPr/>
        <p:txBody>
          <a:bodyPr/>
          <a:lstStyle/>
          <a:p>
            <a:r>
              <a:rPr lang="en-US" dirty="0"/>
              <a:t>Finding Completed Template Models</a:t>
            </a:r>
          </a:p>
        </p:txBody>
      </p:sp>
      <p:sp>
        <p:nvSpPr>
          <p:cNvPr id="4" name="Slide Number Placeholder 3">
            <a:extLst>
              <a:ext uri="{FF2B5EF4-FFF2-40B4-BE49-F238E27FC236}">
                <a16:creationId xmlns:a16="http://schemas.microsoft.com/office/drawing/2014/main" id="{E88F41EA-D3B8-48A4-AE36-B798EAA18CFC}"/>
              </a:ext>
            </a:extLst>
          </p:cNvPr>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pic>
        <p:nvPicPr>
          <p:cNvPr id="6" name="Picture 5">
            <a:extLst>
              <a:ext uri="{FF2B5EF4-FFF2-40B4-BE49-F238E27FC236}">
                <a16:creationId xmlns:a16="http://schemas.microsoft.com/office/drawing/2014/main" id="{31EA1B63-F260-4E05-BCA5-D9A2A34F6922}"/>
              </a:ext>
            </a:extLst>
          </p:cNvPr>
          <p:cNvPicPr>
            <a:picLocks noChangeAspect="1"/>
          </p:cNvPicPr>
          <p:nvPr/>
        </p:nvPicPr>
        <p:blipFill>
          <a:blip r:embed="rId2"/>
          <a:stretch>
            <a:fillRect/>
          </a:stretch>
        </p:blipFill>
        <p:spPr>
          <a:xfrm>
            <a:off x="2985467" y="2073895"/>
            <a:ext cx="4333021" cy="3841423"/>
          </a:xfrm>
          <a:prstGeom prst="rect">
            <a:avLst/>
          </a:prstGeom>
        </p:spPr>
      </p:pic>
    </p:spTree>
    <p:extLst>
      <p:ext uri="{BB962C8B-B14F-4D97-AF65-F5344CB8AC3E}">
        <p14:creationId xmlns:p14="http://schemas.microsoft.com/office/powerpoint/2010/main" val="39783872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A06A0EA-0654-41C7-AA29-46B6470FFC52}"/>
              </a:ext>
            </a:extLst>
          </p:cNvPr>
          <p:cNvSpPr>
            <a:spLocks noGrp="1"/>
          </p:cNvSpPr>
          <p:nvPr>
            <p:ph idx="1"/>
          </p:nvPr>
        </p:nvSpPr>
        <p:spPr/>
        <p:txBody>
          <a:bodyPr/>
          <a:lstStyle/>
          <a:p>
            <a:r>
              <a:rPr lang="en-US" dirty="0"/>
              <a:t>Assume cash flow available for debt service is the EBITDA</a:t>
            </a:r>
          </a:p>
          <a:p>
            <a:endParaRPr lang="en-US" dirty="0"/>
          </a:p>
        </p:txBody>
      </p:sp>
      <p:sp>
        <p:nvSpPr>
          <p:cNvPr id="3" name="Title 2">
            <a:extLst>
              <a:ext uri="{FF2B5EF4-FFF2-40B4-BE49-F238E27FC236}">
                <a16:creationId xmlns:a16="http://schemas.microsoft.com/office/drawing/2014/main" id="{FE9BFBBA-D734-41FE-A1CC-A5DF9861BED5}"/>
              </a:ext>
            </a:extLst>
          </p:cNvPr>
          <p:cNvSpPr>
            <a:spLocks noGrp="1"/>
          </p:cNvSpPr>
          <p:nvPr>
            <p:ph type="title"/>
          </p:nvPr>
        </p:nvSpPr>
        <p:spPr/>
        <p:txBody>
          <a:bodyPr/>
          <a:lstStyle/>
          <a:p>
            <a:r>
              <a:rPr lang="en-US" dirty="0"/>
              <a:t>Compute DSCR, LLCR and PLCR</a:t>
            </a:r>
          </a:p>
        </p:txBody>
      </p:sp>
      <p:pic>
        <p:nvPicPr>
          <p:cNvPr id="5" name="Picture 4">
            <a:extLst>
              <a:ext uri="{FF2B5EF4-FFF2-40B4-BE49-F238E27FC236}">
                <a16:creationId xmlns:a16="http://schemas.microsoft.com/office/drawing/2014/main" id="{DCB7BBDC-1CFB-4D59-B58F-31D58B046146}"/>
              </a:ext>
            </a:extLst>
          </p:cNvPr>
          <p:cNvPicPr>
            <a:picLocks noChangeAspect="1"/>
          </p:cNvPicPr>
          <p:nvPr/>
        </p:nvPicPr>
        <p:blipFill>
          <a:blip r:embed="rId2"/>
          <a:stretch>
            <a:fillRect/>
          </a:stretch>
        </p:blipFill>
        <p:spPr>
          <a:xfrm>
            <a:off x="1675104" y="2083325"/>
            <a:ext cx="5542385" cy="4052992"/>
          </a:xfrm>
          <a:prstGeom prst="rect">
            <a:avLst/>
          </a:prstGeom>
        </p:spPr>
      </p:pic>
    </p:spTree>
    <p:extLst>
      <p:ext uri="{BB962C8B-B14F-4D97-AF65-F5344CB8AC3E}">
        <p14:creationId xmlns:p14="http://schemas.microsoft.com/office/powerpoint/2010/main" val="9382640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EF12DB-8A65-42A4-B257-D34E0AC81B48}"/>
              </a:ext>
            </a:extLst>
          </p:cNvPr>
          <p:cNvSpPr>
            <a:spLocks noGrp="1"/>
          </p:cNvSpPr>
          <p:nvPr>
            <p:ph idx="1"/>
          </p:nvPr>
        </p:nvSpPr>
        <p:spPr/>
        <p:txBody>
          <a:bodyPr>
            <a:normAutofit lnSpcReduction="10000"/>
          </a:bodyPr>
          <a:lstStyle/>
          <a:p>
            <a:r>
              <a:rPr lang="en-029" dirty="0"/>
              <a:t>Importance of Project IRR.  Objective in a sense is to maximize the equity IRR given a level of project IRR.</a:t>
            </a:r>
            <a:endParaRPr lang="en-US" dirty="0"/>
          </a:p>
          <a:p>
            <a:r>
              <a:rPr lang="en-029" dirty="0"/>
              <a:t>Danger of high project IRR from banking perspective. In commodity price analysis means that others will come into the market and the margin will be reduced. Must have demonstrated cost advantage.</a:t>
            </a:r>
            <a:endParaRPr lang="en-US" dirty="0"/>
          </a:p>
          <a:p>
            <a:r>
              <a:rPr lang="en-029" dirty="0"/>
              <a:t>Danger of high project IRR and political risk. Eventually the government will understand if the project price is uneconomic</a:t>
            </a:r>
            <a:endParaRPr lang="en-US" dirty="0"/>
          </a:p>
        </p:txBody>
      </p:sp>
      <p:sp>
        <p:nvSpPr>
          <p:cNvPr id="2" name="Title 1">
            <a:extLst>
              <a:ext uri="{FF2B5EF4-FFF2-40B4-BE49-F238E27FC236}">
                <a16:creationId xmlns:a16="http://schemas.microsoft.com/office/drawing/2014/main" id="{A8F41F23-9819-49FD-A16D-8385AA2C1AA2}"/>
              </a:ext>
            </a:extLst>
          </p:cNvPr>
          <p:cNvSpPr>
            <a:spLocks noGrp="1"/>
          </p:cNvSpPr>
          <p:nvPr>
            <p:ph type="title"/>
          </p:nvPr>
        </p:nvSpPr>
        <p:spPr/>
        <p:txBody>
          <a:bodyPr/>
          <a:lstStyle/>
          <a:p>
            <a:r>
              <a:rPr lang="en-US" dirty="0"/>
              <a:t>Project IRR or DSCR</a:t>
            </a:r>
          </a:p>
        </p:txBody>
      </p:sp>
      <p:sp>
        <p:nvSpPr>
          <p:cNvPr id="4" name="Slide Number Placeholder 3">
            <a:extLst>
              <a:ext uri="{FF2B5EF4-FFF2-40B4-BE49-F238E27FC236}">
                <a16:creationId xmlns:a16="http://schemas.microsoft.com/office/drawing/2014/main" id="{AD53CD26-289B-4D5C-8FA5-70E05E7B563B}"/>
              </a:ext>
            </a:extLst>
          </p:cNvPr>
          <p:cNvSpPr>
            <a:spLocks noGrp="1"/>
          </p:cNvSpPr>
          <p:nvPr>
            <p:ph type="sldNum" sz="quarter" idx="12"/>
          </p:nvPr>
        </p:nvSpPr>
        <p:spPr/>
        <p:txBody>
          <a:bodyPr/>
          <a:lstStyle/>
          <a:p>
            <a:pPr algn="ctr"/>
            <a:fld id="{0C3A1854-6B63-4059-B360-A3C4972BF0FC}" type="slidenum">
              <a:rPr lang="ko-KR" altLang="en-US" smtClean="0"/>
              <a:pPr algn="ctr"/>
              <a:t>51</a:t>
            </a:fld>
            <a:endParaRPr lang="ko-KR" altLang="en-US" dirty="0"/>
          </a:p>
        </p:txBody>
      </p:sp>
    </p:spTree>
    <p:extLst>
      <p:ext uri="{BB962C8B-B14F-4D97-AF65-F5344CB8AC3E}">
        <p14:creationId xmlns:p14="http://schemas.microsoft.com/office/powerpoint/2010/main" val="1420339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Way to Look at PF Structure – Key is are Paying too Much for Risk</a:t>
            </a:r>
          </a:p>
        </p:txBody>
      </p:sp>
      <p:sp>
        <p:nvSpPr>
          <p:cNvPr id="4" name="Slide Number Placeholder 3"/>
          <p:cNvSpPr>
            <a:spLocks noGrp="1"/>
          </p:cNvSpPr>
          <p:nvPr>
            <p:ph type="sldNum" sz="quarter" idx="12"/>
          </p:nvPr>
        </p:nvSpPr>
        <p:spPr/>
        <p:txBody>
          <a:bodyPr/>
          <a:lstStyle/>
          <a:p>
            <a:fld id="{EB241CD2-1E45-42A3-B213-66A034DF9A3B}" type="slidenum">
              <a:rPr lang="en-GB" smtClean="0"/>
              <a:t>52</a:t>
            </a:fld>
            <a:endParaRPr lang="en-GB" dirty="0"/>
          </a:p>
        </p:txBody>
      </p:sp>
      <p:pic>
        <p:nvPicPr>
          <p:cNvPr id="7" name="Content Placeholder 6"/>
          <p:cNvPicPr>
            <a:picLocks noGrp="1" noChangeAspect="1"/>
          </p:cNvPicPr>
          <p:nvPr>
            <p:ph idx="1"/>
          </p:nvPr>
        </p:nvPicPr>
        <p:blipFill>
          <a:blip r:embed="rId2"/>
          <a:stretch>
            <a:fillRect/>
          </a:stretch>
        </p:blipFill>
        <p:spPr>
          <a:xfrm>
            <a:off x="116312" y="1150945"/>
            <a:ext cx="8691613" cy="5232011"/>
          </a:xfrm>
          <a:prstGeom prst="rect">
            <a:avLst/>
          </a:prstGeom>
        </p:spPr>
      </p:pic>
    </p:spTree>
    <p:extLst>
      <p:ext uri="{BB962C8B-B14F-4D97-AF65-F5344CB8AC3E}">
        <p14:creationId xmlns:p14="http://schemas.microsoft.com/office/powerpoint/2010/main" val="20556583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57421ED-CB2D-45C9-AB2D-AA27861CF546}"/>
              </a:ext>
            </a:extLst>
          </p:cNvPr>
          <p:cNvPicPr>
            <a:picLocks noGrp="1" noChangeAspect="1"/>
          </p:cNvPicPr>
          <p:nvPr>
            <p:ph idx="1"/>
          </p:nvPr>
        </p:nvPicPr>
        <p:blipFill>
          <a:blip r:embed="rId2"/>
          <a:stretch>
            <a:fillRect/>
          </a:stretch>
        </p:blipFill>
        <p:spPr>
          <a:xfrm>
            <a:off x="115504" y="1480598"/>
            <a:ext cx="8809814" cy="4419687"/>
          </a:xfrm>
          <a:prstGeom prst="rect">
            <a:avLst/>
          </a:prstGeom>
        </p:spPr>
      </p:pic>
      <p:sp>
        <p:nvSpPr>
          <p:cNvPr id="3" name="Title 2">
            <a:extLst>
              <a:ext uri="{FF2B5EF4-FFF2-40B4-BE49-F238E27FC236}">
                <a16:creationId xmlns:a16="http://schemas.microsoft.com/office/drawing/2014/main" id="{913B8D53-1228-4E62-BE6C-86A9BA8DF113}"/>
              </a:ext>
            </a:extLst>
          </p:cNvPr>
          <p:cNvSpPr>
            <a:spLocks noGrp="1"/>
          </p:cNvSpPr>
          <p:nvPr>
            <p:ph type="title"/>
          </p:nvPr>
        </p:nvSpPr>
        <p:spPr/>
        <p:txBody>
          <a:bodyPr>
            <a:normAutofit fontScale="90000"/>
          </a:bodyPr>
          <a:lstStyle/>
          <a:p>
            <a:r>
              <a:rPr lang="en-US" dirty="0"/>
              <a:t>Case Study of Risk and Return and Danger of Un-economic Projects</a:t>
            </a:r>
          </a:p>
        </p:txBody>
      </p:sp>
    </p:spTree>
    <p:extLst>
      <p:ext uri="{BB962C8B-B14F-4D97-AF65-F5344CB8AC3E}">
        <p14:creationId xmlns:p14="http://schemas.microsoft.com/office/powerpoint/2010/main" val="26446246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40F3A6-5CDC-4810-9C1A-09E7DF520E8B}"/>
              </a:ext>
            </a:extLst>
          </p:cNvPr>
          <p:cNvSpPr>
            <a:spLocks noGrp="1"/>
          </p:cNvSpPr>
          <p:nvPr>
            <p:ph type="title"/>
          </p:nvPr>
        </p:nvSpPr>
        <p:spPr/>
        <p:txBody>
          <a:bodyPr/>
          <a:lstStyle/>
          <a:p>
            <a:r>
              <a:rPr lang="en-US" dirty="0"/>
              <a:t>Dabhol Case Study</a:t>
            </a:r>
          </a:p>
        </p:txBody>
      </p:sp>
      <p:sp>
        <p:nvSpPr>
          <p:cNvPr id="4" name="Slide Number Placeholder 3">
            <a:extLst>
              <a:ext uri="{FF2B5EF4-FFF2-40B4-BE49-F238E27FC236}">
                <a16:creationId xmlns:a16="http://schemas.microsoft.com/office/drawing/2014/main" id="{A480F6E8-63FA-4520-A236-8F46785F2184}"/>
              </a:ext>
            </a:extLst>
          </p:cNvPr>
          <p:cNvSpPr>
            <a:spLocks noGrp="1"/>
          </p:cNvSpPr>
          <p:nvPr>
            <p:ph type="sldNum" sz="quarter" idx="12"/>
          </p:nvPr>
        </p:nvSpPr>
        <p:spPr/>
        <p:txBody>
          <a:bodyPr/>
          <a:lstStyle/>
          <a:p>
            <a:pPr algn="ctr"/>
            <a:fld id="{0C3A1854-6B63-4059-B360-A3C4972BF0FC}" type="slidenum">
              <a:rPr lang="ko-KR" altLang="en-US" smtClean="0"/>
              <a:pPr algn="ctr"/>
              <a:t>54</a:t>
            </a:fld>
            <a:endParaRPr lang="ko-KR" altLang="en-US" dirty="0"/>
          </a:p>
        </p:txBody>
      </p:sp>
      <p:pic>
        <p:nvPicPr>
          <p:cNvPr id="6" name="Picture 5">
            <a:extLst>
              <a:ext uri="{FF2B5EF4-FFF2-40B4-BE49-F238E27FC236}">
                <a16:creationId xmlns:a16="http://schemas.microsoft.com/office/drawing/2014/main" id="{2DEA9249-F2D4-4FA0-A827-738F0D3D7DD2}"/>
              </a:ext>
            </a:extLst>
          </p:cNvPr>
          <p:cNvPicPr>
            <a:picLocks noChangeAspect="1"/>
          </p:cNvPicPr>
          <p:nvPr/>
        </p:nvPicPr>
        <p:blipFill>
          <a:blip r:embed="rId2"/>
          <a:stretch>
            <a:fillRect/>
          </a:stretch>
        </p:blipFill>
        <p:spPr>
          <a:xfrm>
            <a:off x="234565" y="2695073"/>
            <a:ext cx="4432402" cy="2829375"/>
          </a:xfrm>
          <a:prstGeom prst="rect">
            <a:avLst/>
          </a:prstGeom>
        </p:spPr>
      </p:pic>
      <p:pic>
        <p:nvPicPr>
          <p:cNvPr id="7" name="Picture 6">
            <a:extLst>
              <a:ext uri="{FF2B5EF4-FFF2-40B4-BE49-F238E27FC236}">
                <a16:creationId xmlns:a16="http://schemas.microsoft.com/office/drawing/2014/main" id="{E9D4F862-2FB1-479B-BB55-3EC8A79050A7}"/>
              </a:ext>
            </a:extLst>
          </p:cNvPr>
          <p:cNvPicPr>
            <a:picLocks noChangeAspect="1"/>
          </p:cNvPicPr>
          <p:nvPr/>
        </p:nvPicPr>
        <p:blipFill>
          <a:blip r:embed="rId3"/>
          <a:stretch>
            <a:fillRect/>
          </a:stretch>
        </p:blipFill>
        <p:spPr>
          <a:xfrm>
            <a:off x="4706419" y="2695074"/>
            <a:ext cx="4283578" cy="2829375"/>
          </a:xfrm>
          <a:prstGeom prst="rect">
            <a:avLst/>
          </a:prstGeom>
        </p:spPr>
      </p:pic>
    </p:spTree>
    <p:extLst>
      <p:ext uri="{BB962C8B-B14F-4D97-AF65-F5344CB8AC3E}">
        <p14:creationId xmlns:p14="http://schemas.microsoft.com/office/powerpoint/2010/main" val="19684494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49623"/>
            <a:ext cx="7666938" cy="690676"/>
          </a:xfrm>
        </p:spPr>
        <p:txBody>
          <a:bodyPr>
            <a:normAutofit fontScale="90000"/>
          </a:bodyPr>
          <a:lstStyle/>
          <a:p>
            <a:r>
              <a:rPr lang="en-US" dirty="0"/>
              <a:t>Making Money in Different Places by Receiving Money from PPA Contracts</a:t>
            </a:r>
          </a:p>
        </p:txBody>
      </p:sp>
      <p:sp>
        <p:nvSpPr>
          <p:cNvPr id="7" name="Oval 6"/>
          <p:cNvSpPr/>
          <p:nvPr/>
        </p:nvSpPr>
        <p:spPr bwMode="auto">
          <a:xfrm>
            <a:off x="3810000" y="3124200"/>
            <a:ext cx="1752600" cy="12192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Special Purpose Corporation (IRR)</a:t>
            </a:r>
            <a:endParaRPr kumimoji="0" lang="en-US" sz="1200" b="0" i="0" u="none" strike="noStrike" cap="none" normalizeH="0" baseline="0" dirty="0">
              <a:ln>
                <a:noFill/>
              </a:ln>
              <a:solidFill>
                <a:schemeClr val="bg1"/>
              </a:solidFill>
              <a:effectLst/>
              <a:latin typeface="Arial" pitchFamily="34" charset="0"/>
            </a:endParaRPr>
          </a:p>
        </p:txBody>
      </p:sp>
      <p:sp>
        <p:nvSpPr>
          <p:cNvPr id="8" name="Oval 7"/>
          <p:cNvSpPr/>
          <p:nvPr/>
        </p:nvSpPr>
        <p:spPr bwMode="auto">
          <a:xfrm>
            <a:off x="3886200" y="1600200"/>
            <a:ext cx="1447800" cy="9906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pays money for PPA</a:t>
            </a:r>
            <a:endParaRPr kumimoji="0" lang="en-US" sz="1200" b="0" i="0" u="none" strike="noStrike" cap="none" normalizeH="0" baseline="0" dirty="0">
              <a:ln>
                <a:noFill/>
              </a:ln>
              <a:solidFill>
                <a:schemeClr val="bg1"/>
              </a:solidFill>
              <a:effectLst/>
              <a:latin typeface="Arial" pitchFamily="34" charset="0"/>
            </a:endParaRPr>
          </a:p>
        </p:txBody>
      </p:sp>
      <p:sp>
        <p:nvSpPr>
          <p:cNvPr id="13" name="Rectangle 12"/>
          <p:cNvSpPr/>
          <p:nvPr/>
        </p:nvSpPr>
        <p:spPr bwMode="auto">
          <a:xfrm>
            <a:off x="5543818" y="1905000"/>
            <a:ext cx="2590800" cy="1371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PPA – Four Part Tariff</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LD for Delay Risk</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FC</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Capacity Charge </a:t>
            </a:r>
            <a:r>
              <a:rPr lang="en-US" sz="1200" dirty="0">
                <a:latin typeface="Arial" pitchFamily="34" charset="0"/>
              </a:rPr>
              <a:t>with Index</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704583" y="1905000"/>
            <a:ext cx="2038617" cy="8382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Contractor: ENRON</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EPC Profit</a:t>
            </a:r>
            <a:endParaRPr kumimoji="0" lang="en-US" sz="1200" b="0" i="0" u="none" strike="noStrike" cap="none" normalizeH="0" baseline="0" dirty="0">
              <a:ln>
                <a:noFill/>
              </a:ln>
              <a:solidFill>
                <a:schemeClr val="bg1"/>
              </a:solidFill>
              <a:effectLst/>
              <a:latin typeface="Arial" pitchFamily="34" charset="0"/>
            </a:endParaRPr>
          </a:p>
        </p:txBody>
      </p:sp>
      <p:cxnSp>
        <p:nvCxnSpPr>
          <p:cNvPr id="17" name="Straight Arrow Connector 16"/>
          <p:cNvCxnSpPr>
            <a:cxnSpLocks/>
            <a:endCxn id="14" idx="4"/>
          </p:cNvCxnSpPr>
          <p:nvPr/>
        </p:nvCxnSpPr>
        <p:spPr bwMode="auto">
          <a:xfrm flipH="1" flipV="1">
            <a:off x="1723892" y="2743200"/>
            <a:ext cx="2104891" cy="8628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9" name="Freeform 18"/>
          <p:cNvSpPr/>
          <p:nvPr/>
        </p:nvSpPr>
        <p:spPr bwMode="auto">
          <a:xfrm>
            <a:off x="3593207" y="2313904"/>
            <a:ext cx="2426594" cy="661115"/>
          </a:xfrm>
          <a:custGeom>
            <a:avLst/>
            <a:gdLst>
              <a:gd name="connsiteX0" fmla="*/ 0 w 2498501"/>
              <a:gd name="connsiteY0" fmla="*/ 759854 h 759854"/>
              <a:gd name="connsiteX1" fmla="*/ 2485622 w 2498501"/>
              <a:gd name="connsiteY1" fmla="*/ 0 h 759854"/>
              <a:gd name="connsiteX2" fmla="*/ 2485622 w 2498501"/>
              <a:gd name="connsiteY2" fmla="*/ 0 h 759854"/>
              <a:gd name="connsiteX3" fmla="*/ 2485622 w 2498501"/>
              <a:gd name="connsiteY3" fmla="*/ 0 h 759854"/>
              <a:gd name="connsiteX4" fmla="*/ 2498501 w 2498501"/>
              <a:gd name="connsiteY4" fmla="*/ 0 h 759854"/>
              <a:gd name="connsiteX5" fmla="*/ 2498501 w 2498501"/>
              <a:gd name="connsiteY5" fmla="*/ 0 h 75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8501" h="759854">
                <a:moveTo>
                  <a:pt x="0" y="759854"/>
                </a:moveTo>
                <a:lnTo>
                  <a:pt x="2485622" y="0"/>
                </a:lnTo>
                <a:lnTo>
                  <a:pt x="2485622" y="0"/>
                </a:lnTo>
                <a:lnTo>
                  <a:pt x="2485622" y="0"/>
                </a:lnTo>
                <a:lnTo>
                  <a:pt x="2498501" y="0"/>
                </a:lnTo>
                <a:lnTo>
                  <a:pt x="2498501"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0" name="Freeform 19"/>
          <p:cNvSpPr/>
          <p:nvPr/>
        </p:nvSpPr>
        <p:spPr bwMode="auto">
          <a:xfrm>
            <a:off x="3465445" y="2083425"/>
            <a:ext cx="2332039" cy="607723"/>
          </a:xfrm>
          <a:custGeom>
            <a:avLst/>
            <a:gdLst>
              <a:gd name="connsiteX0" fmla="*/ 0 w 2215166"/>
              <a:gd name="connsiteY0" fmla="*/ 128789 h 128789"/>
              <a:gd name="connsiteX1" fmla="*/ 2215166 w 2215166"/>
              <a:gd name="connsiteY1" fmla="*/ 0 h 128789"/>
            </a:gdLst>
            <a:ahLst/>
            <a:cxnLst>
              <a:cxn ang="0">
                <a:pos x="connsiteX0" y="connsiteY0"/>
              </a:cxn>
              <a:cxn ang="0">
                <a:pos x="connsiteX1" y="connsiteY1"/>
              </a:cxn>
            </a:cxnLst>
            <a:rect l="l" t="t" r="r" b="b"/>
            <a:pathLst>
              <a:path w="2215166" h="128789">
                <a:moveTo>
                  <a:pt x="0" y="128789"/>
                </a:moveTo>
                <a:lnTo>
                  <a:pt x="2215166"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1" name="Oval 20"/>
          <p:cNvSpPr/>
          <p:nvPr/>
        </p:nvSpPr>
        <p:spPr bwMode="auto">
          <a:xfrm>
            <a:off x="787758" y="5219700"/>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O&amp;M Profit</a:t>
            </a:r>
          </a:p>
        </p:txBody>
      </p:sp>
      <p:cxnSp>
        <p:nvCxnSpPr>
          <p:cNvPr id="26" name="Straight Connector 25"/>
          <p:cNvCxnSpPr/>
          <p:nvPr/>
        </p:nvCxnSpPr>
        <p:spPr bwMode="auto">
          <a:xfrm flipV="1">
            <a:off x="4038600" y="2743200"/>
            <a:ext cx="2209800" cy="2209800"/>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28" name="Straight Connector 27"/>
          <p:cNvCxnSpPr/>
          <p:nvPr/>
        </p:nvCxnSpPr>
        <p:spPr bwMode="auto">
          <a:xfrm flipV="1">
            <a:off x="3886200" y="3276600"/>
            <a:ext cx="2514600" cy="2209800"/>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30" name="Straight Connector 29"/>
          <p:cNvCxnSpPr/>
          <p:nvPr/>
        </p:nvCxnSpPr>
        <p:spPr bwMode="auto">
          <a:xfrm flipV="1">
            <a:off x="4038600" y="2590800"/>
            <a:ext cx="3505200" cy="3276600"/>
          </a:xfrm>
          <a:prstGeom prst="line">
            <a:avLst/>
          </a:prstGeom>
          <a:solidFill>
            <a:schemeClr val="accent1"/>
          </a:solidFill>
          <a:ln w="12700" cap="flat" cmpd="sng" algn="ctr">
            <a:solidFill>
              <a:srgbClr val="FF0000"/>
            </a:solidFill>
            <a:prstDash val="solid"/>
            <a:round/>
            <a:headEnd type="none" w="sm" len="sm"/>
            <a:tailEnd type="none" w="sm" len="sm"/>
          </a:ln>
          <a:effectLst/>
        </p:spPr>
      </p:cxnSp>
      <p:sp>
        <p:nvSpPr>
          <p:cNvPr id="31" name="Oval 30"/>
          <p:cNvSpPr/>
          <p:nvPr/>
        </p:nvSpPr>
        <p:spPr bwMode="auto">
          <a:xfrm>
            <a:off x="6896100" y="3606085"/>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 Fuel Mgmt. Fee</a:t>
            </a:r>
          </a:p>
        </p:txBody>
      </p:sp>
      <p:sp>
        <p:nvSpPr>
          <p:cNvPr id="32" name="Oval 31"/>
          <p:cNvSpPr/>
          <p:nvPr/>
        </p:nvSpPr>
        <p:spPr bwMode="auto">
          <a:xfrm>
            <a:off x="6912889" y="5454175"/>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4634248" y="5755718"/>
            <a:ext cx="1562100" cy="612819"/>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ENRON 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endCxn id="31" idx="2"/>
          </p:cNvCxnSpPr>
          <p:nvPr/>
        </p:nvCxnSpPr>
        <p:spPr bwMode="auto">
          <a:xfrm>
            <a:off x="5445122" y="3851934"/>
            <a:ext cx="1450978" cy="13515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8" name="Freeform 37"/>
          <p:cNvSpPr/>
          <p:nvPr/>
        </p:nvSpPr>
        <p:spPr bwMode="auto">
          <a:xfrm>
            <a:off x="7315200" y="3232597"/>
            <a:ext cx="206062" cy="373488"/>
          </a:xfrm>
          <a:custGeom>
            <a:avLst/>
            <a:gdLst>
              <a:gd name="connsiteX0" fmla="*/ 206062 w 206062"/>
              <a:gd name="connsiteY0" fmla="*/ 373488 h 373488"/>
              <a:gd name="connsiteX1" fmla="*/ 0 w 206062"/>
              <a:gd name="connsiteY1" fmla="*/ 0 h 373488"/>
              <a:gd name="connsiteX2" fmla="*/ 0 w 206062"/>
              <a:gd name="connsiteY2" fmla="*/ 0 h 373488"/>
            </a:gdLst>
            <a:ahLst/>
            <a:cxnLst>
              <a:cxn ang="0">
                <a:pos x="connsiteX0" y="connsiteY0"/>
              </a:cxn>
              <a:cxn ang="0">
                <a:pos x="connsiteX1" y="connsiteY1"/>
              </a:cxn>
              <a:cxn ang="0">
                <a:pos x="connsiteX2" y="connsiteY2"/>
              </a:cxn>
            </a:cxnLst>
            <a:rect l="l" t="t" r="r" b="b"/>
            <a:pathLst>
              <a:path w="206062" h="373488">
                <a:moveTo>
                  <a:pt x="206062" y="373488"/>
                </a:moveTo>
                <a:lnTo>
                  <a:pt x="0" y="0"/>
                </a:lnTo>
                <a:lnTo>
                  <a:pt x="0"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39" name="Rectangle 38"/>
          <p:cNvSpPr/>
          <p:nvPr/>
        </p:nvSpPr>
        <p:spPr bwMode="auto">
          <a:xfrm>
            <a:off x="5923788" y="3709902"/>
            <a:ext cx="787758" cy="6858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a:t>
            </a:r>
          </a:p>
        </p:txBody>
      </p:sp>
      <p:cxnSp>
        <p:nvCxnSpPr>
          <p:cNvPr id="41" name="Straight Arrow Connector 40"/>
          <p:cNvCxnSpPr>
            <a:cxnSpLocks/>
            <a:stCxn id="7" idx="5"/>
          </p:cNvCxnSpPr>
          <p:nvPr/>
        </p:nvCxnSpPr>
        <p:spPr bwMode="auto">
          <a:xfrm>
            <a:off x="5305938" y="4164852"/>
            <a:ext cx="2059614" cy="126463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3" name="Rectangle 42"/>
          <p:cNvSpPr/>
          <p:nvPr/>
        </p:nvSpPr>
        <p:spPr bwMode="auto">
          <a:xfrm>
            <a:off x="6553200" y="482483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45" name="Straight Arrow Connector 44"/>
          <p:cNvCxnSpPr>
            <a:cxnSpLocks/>
          </p:cNvCxnSpPr>
          <p:nvPr/>
        </p:nvCxnSpPr>
        <p:spPr bwMode="auto">
          <a:xfrm>
            <a:off x="4939584" y="4405648"/>
            <a:ext cx="428893" cy="131628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7" name="Rectangle 46"/>
          <p:cNvSpPr/>
          <p:nvPr/>
        </p:nvSpPr>
        <p:spPr bwMode="auto">
          <a:xfrm>
            <a:off x="4965342" y="502034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9" name="Straight Arrow Connector 48"/>
          <p:cNvCxnSpPr>
            <a:cxnSpLocks/>
          </p:cNvCxnSpPr>
          <p:nvPr/>
        </p:nvCxnSpPr>
        <p:spPr bwMode="auto">
          <a:xfrm flipH="1">
            <a:off x="2667537" y="4343398"/>
            <a:ext cx="1587321" cy="109604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 name="Straight Arrow Connector 3">
            <a:extLst>
              <a:ext uri="{FF2B5EF4-FFF2-40B4-BE49-F238E27FC236}">
                <a16:creationId xmlns:a16="http://schemas.microsoft.com/office/drawing/2014/main" id="{D4D0B132-FFCE-4E95-8EDB-A3020B7BE016}"/>
              </a:ext>
            </a:extLst>
          </p:cNvPr>
          <p:cNvCxnSpPr>
            <a:cxnSpLocks/>
            <a:endCxn id="7" idx="0"/>
          </p:cNvCxnSpPr>
          <p:nvPr/>
        </p:nvCxnSpPr>
        <p:spPr>
          <a:xfrm>
            <a:off x="4686300" y="2667000"/>
            <a:ext cx="0" cy="457200"/>
          </a:xfrm>
          <a:prstGeom prst="straightConnector1">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2971800" y="4343399"/>
            <a:ext cx="1066800" cy="1752601"/>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15" name="Rectangle 14"/>
          <p:cNvSpPr/>
          <p:nvPr/>
        </p:nvSpPr>
        <p:spPr bwMode="auto">
          <a:xfrm>
            <a:off x="2534412" y="2552699"/>
            <a:ext cx="914400" cy="8382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Tree>
    <p:extLst>
      <p:ext uri="{BB962C8B-B14F-4D97-AF65-F5344CB8AC3E}">
        <p14:creationId xmlns:p14="http://schemas.microsoft.com/office/powerpoint/2010/main" val="5033373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bwMode="auto">
          <a:xfrm>
            <a:off x="3798381" y="2947877"/>
            <a:ext cx="1863278" cy="772418"/>
          </a:xfrm>
          <a:prstGeom prst="ellipse">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a:ln>
                  <a:noFill/>
                </a:ln>
                <a:effectLst/>
                <a:latin typeface="Arial" pitchFamily="34" charset="0"/>
              </a:rPr>
              <a:t>Dabhol SPV</a:t>
            </a:r>
          </a:p>
        </p:txBody>
      </p:sp>
      <p:sp>
        <p:nvSpPr>
          <p:cNvPr id="8" name="Oval 7"/>
          <p:cNvSpPr/>
          <p:nvPr/>
        </p:nvSpPr>
        <p:spPr bwMode="auto">
          <a:xfrm>
            <a:off x="3497344" y="953660"/>
            <a:ext cx="2177592" cy="120753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 Maharashtra State Electricity Company </a:t>
            </a:r>
            <a:endParaRPr kumimoji="0" lang="en-US" sz="1200" b="0" i="0" u="none" strike="noStrike" cap="none" normalizeH="0" baseline="0" dirty="0">
              <a:ln>
                <a:noFill/>
              </a:ln>
              <a:solidFill>
                <a:schemeClr val="bg1"/>
              </a:solidFill>
              <a:effectLst/>
              <a:latin typeface="Arial" pitchFamily="34" charset="0"/>
            </a:endParaRPr>
          </a:p>
        </p:txBody>
      </p:sp>
      <p:sp>
        <p:nvSpPr>
          <p:cNvPr id="14" name="Oval 13"/>
          <p:cNvSpPr/>
          <p:nvPr/>
        </p:nvSpPr>
        <p:spPr bwMode="auto">
          <a:xfrm>
            <a:off x="1295400" y="1322992"/>
            <a:ext cx="1600200" cy="9906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Management by Enron</a:t>
            </a:r>
          </a:p>
        </p:txBody>
      </p:sp>
      <p:cxnSp>
        <p:nvCxnSpPr>
          <p:cNvPr id="17" name="Straight Arrow Connector 16"/>
          <p:cNvCxnSpPr/>
          <p:nvPr/>
        </p:nvCxnSpPr>
        <p:spPr bwMode="auto">
          <a:xfrm flipH="1" flipV="1">
            <a:off x="2362200" y="2313592"/>
            <a:ext cx="1600200" cy="83820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21" name="Oval 20"/>
          <p:cNvSpPr/>
          <p:nvPr/>
        </p:nvSpPr>
        <p:spPr bwMode="auto">
          <a:xfrm>
            <a:off x="381000" y="2388451"/>
            <a:ext cx="1758015" cy="496641"/>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GE</a:t>
            </a:r>
            <a:r>
              <a:rPr kumimoji="0" lang="en-US" sz="1200" b="0" i="0" u="none" strike="noStrike" cap="none" normalizeH="0" dirty="0">
                <a:ln>
                  <a:noFill/>
                </a:ln>
                <a:solidFill>
                  <a:schemeClr val="bg1"/>
                </a:solidFill>
                <a:effectLst/>
                <a:latin typeface="Arial" pitchFamily="34" charset="0"/>
              </a:rPr>
              <a:t> Equipment</a:t>
            </a:r>
            <a:endParaRPr kumimoji="0" lang="en-US" sz="1200" b="0" i="0" u="none" strike="noStrike" cap="none" normalizeH="0" baseline="0" dirty="0">
              <a:ln>
                <a:noFill/>
              </a:ln>
              <a:solidFill>
                <a:schemeClr val="bg1"/>
              </a:solidFill>
              <a:effectLst/>
              <a:latin typeface="Arial" pitchFamily="34" charset="0"/>
            </a:endParaRPr>
          </a:p>
        </p:txBody>
      </p:sp>
      <p:sp>
        <p:nvSpPr>
          <p:cNvPr id="31" name="Oval 30"/>
          <p:cNvSpPr/>
          <p:nvPr/>
        </p:nvSpPr>
        <p:spPr bwMode="auto">
          <a:xfrm>
            <a:off x="6477000" y="3132934"/>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 Fuel Mgmt.</a:t>
            </a:r>
          </a:p>
        </p:txBody>
      </p:sp>
      <p:sp>
        <p:nvSpPr>
          <p:cNvPr id="32" name="Oval 31"/>
          <p:cNvSpPr/>
          <p:nvPr/>
        </p:nvSpPr>
        <p:spPr bwMode="auto">
          <a:xfrm>
            <a:off x="5848350" y="4499244"/>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2781837" y="4828192"/>
            <a:ext cx="2107842" cy="929875"/>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Sponsors – Enron, GE and Bechtel  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stCxn id="7" idx="6"/>
          </p:cNvCxnSpPr>
          <p:nvPr/>
        </p:nvCxnSpPr>
        <p:spPr bwMode="auto">
          <a:xfrm>
            <a:off x="5661659" y="3334086"/>
            <a:ext cx="815341" cy="17570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1" name="Straight Arrow Connector 40"/>
          <p:cNvCxnSpPr>
            <a:cxnSpLocks/>
          </p:cNvCxnSpPr>
          <p:nvPr/>
        </p:nvCxnSpPr>
        <p:spPr bwMode="auto">
          <a:xfrm>
            <a:off x="5231876" y="3712784"/>
            <a:ext cx="1025143" cy="797579"/>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5" name="Straight Arrow Connector 44"/>
          <p:cNvCxnSpPr>
            <a:cxnSpLocks/>
          </p:cNvCxnSpPr>
          <p:nvPr/>
        </p:nvCxnSpPr>
        <p:spPr bwMode="auto">
          <a:xfrm flipH="1">
            <a:off x="4009066" y="3803859"/>
            <a:ext cx="581984" cy="937823"/>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6" name="Oval 5"/>
          <p:cNvSpPr/>
          <p:nvPr/>
        </p:nvSpPr>
        <p:spPr bwMode="auto">
          <a:xfrm>
            <a:off x="6400800" y="560992"/>
            <a:ext cx="1524000" cy="73731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State Guarantee</a:t>
            </a:r>
          </a:p>
        </p:txBody>
      </p:sp>
      <p:cxnSp>
        <p:nvCxnSpPr>
          <p:cNvPr id="10" name="Straight Arrow Connector 9"/>
          <p:cNvCxnSpPr/>
          <p:nvPr/>
        </p:nvCxnSpPr>
        <p:spPr bwMode="auto">
          <a:xfrm flipH="1">
            <a:off x="4724400" y="1298307"/>
            <a:ext cx="2050156" cy="10914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6" name="Straight Arrow Connector 15"/>
          <p:cNvCxnSpPr/>
          <p:nvPr/>
        </p:nvCxnSpPr>
        <p:spPr bwMode="auto">
          <a:xfrm flipH="1">
            <a:off x="4724400" y="2084992"/>
            <a:ext cx="2247900" cy="4572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8" name="Oval 17"/>
          <p:cNvSpPr/>
          <p:nvPr/>
        </p:nvSpPr>
        <p:spPr bwMode="auto">
          <a:xfrm>
            <a:off x="6997741" y="1703991"/>
            <a:ext cx="1612859" cy="81351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Federal Government</a:t>
            </a:r>
            <a:r>
              <a:rPr kumimoji="0" lang="en-US" sz="1200" b="0" i="0" u="none" strike="noStrike" cap="none" normalizeH="0" dirty="0">
                <a:ln>
                  <a:noFill/>
                </a:ln>
                <a:solidFill>
                  <a:schemeClr val="bg1"/>
                </a:solidFill>
                <a:effectLst/>
                <a:latin typeface="Arial" pitchFamily="34" charset="0"/>
              </a:rPr>
              <a:t> Assurance</a:t>
            </a:r>
            <a:endParaRPr kumimoji="0" lang="en-US" sz="1200" b="0" i="0" u="none" strike="noStrike" cap="none" normalizeH="0" baseline="0" dirty="0">
              <a:ln>
                <a:noFill/>
              </a:ln>
              <a:solidFill>
                <a:schemeClr val="bg1"/>
              </a:solidFill>
              <a:effectLst/>
              <a:latin typeface="Arial" pitchFamily="34" charset="0"/>
            </a:endParaRPr>
          </a:p>
        </p:txBody>
      </p:sp>
      <p:sp>
        <p:nvSpPr>
          <p:cNvPr id="22" name="TextBox 21"/>
          <p:cNvSpPr txBox="1"/>
          <p:nvPr/>
        </p:nvSpPr>
        <p:spPr>
          <a:xfrm>
            <a:off x="4089042" y="2161192"/>
            <a:ext cx="620333" cy="276999"/>
          </a:xfrm>
          <a:prstGeom prst="rect">
            <a:avLst/>
          </a:prstGeom>
          <a:noFill/>
        </p:spPr>
        <p:txBody>
          <a:bodyPr wrap="square" rtlCol="0">
            <a:spAutoFit/>
          </a:bodyPr>
          <a:lstStyle/>
          <a:p>
            <a:r>
              <a:rPr lang="en-US" sz="1200" dirty="0">
                <a:solidFill>
                  <a:schemeClr val="bg1"/>
                </a:solidFill>
              </a:rPr>
              <a:t>PPA</a:t>
            </a:r>
          </a:p>
        </p:txBody>
      </p:sp>
      <p:sp>
        <p:nvSpPr>
          <p:cNvPr id="29" name="TextBox 28"/>
          <p:cNvSpPr txBox="1"/>
          <p:nvPr/>
        </p:nvSpPr>
        <p:spPr>
          <a:xfrm>
            <a:off x="2514600" y="3823418"/>
            <a:ext cx="774879" cy="461665"/>
          </a:xfrm>
          <a:prstGeom prst="rect">
            <a:avLst/>
          </a:prstGeom>
          <a:noFill/>
        </p:spPr>
        <p:txBody>
          <a:bodyPr wrap="square" rtlCol="0">
            <a:spAutoFit/>
          </a:bodyPr>
          <a:lstStyle/>
          <a:p>
            <a:r>
              <a:rPr lang="en-US" sz="1200" dirty="0">
                <a:solidFill>
                  <a:schemeClr val="bg1"/>
                </a:solidFill>
              </a:rPr>
              <a:t>O&amp;M Contract</a:t>
            </a:r>
          </a:p>
        </p:txBody>
      </p:sp>
      <p:sp>
        <p:nvSpPr>
          <p:cNvPr id="40" name="Oval 39"/>
          <p:cNvSpPr/>
          <p:nvPr/>
        </p:nvSpPr>
        <p:spPr bwMode="auto">
          <a:xfrm>
            <a:off x="5410200" y="5482979"/>
            <a:ext cx="1638300" cy="60186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Multilateral Insurance</a:t>
            </a:r>
          </a:p>
        </p:txBody>
      </p:sp>
      <p:cxnSp>
        <p:nvCxnSpPr>
          <p:cNvPr id="44" name="Straight Arrow Connector 43"/>
          <p:cNvCxnSpPr/>
          <p:nvPr/>
        </p:nvCxnSpPr>
        <p:spPr bwMode="auto">
          <a:xfrm flipV="1">
            <a:off x="6113239" y="5198996"/>
            <a:ext cx="287561" cy="25274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8" name="Straight Arrow Connector 47"/>
          <p:cNvCxnSpPr/>
          <p:nvPr/>
        </p:nvCxnSpPr>
        <p:spPr bwMode="auto">
          <a:xfrm flipH="1" flipV="1">
            <a:off x="4889679" y="5482979"/>
            <a:ext cx="537005" cy="18341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0" name="Oval 29"/>
          <p:cNvSpPr/>
          <p:nvPr/>
        </p:nvSpPr>
        <p:spPr bwMode="auto">
          <a:xfrm>
            <a:off x="1016358" y="4256692"/>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O&amp;M Contractor - Enron</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ndParaRPr>
          </a:p>
        </p:txBody>
      </p:sp>
      <p:sp>
        <p:nvSpPr>
          <p:cNvPr id="38" name="Oval 37"/>
          <p:cNvSpPr/>
          <p:nvPr/>
        </p:nvSpPr>
        <p:spPr bwMode="auto">
          <a:xfrm>
            <a:off x="359256" y="751492"/>
            <a:ext cx="1758015" cy="496641"/>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Bechtel Construction</a:t>
            </a:r>
          </a:p>
        </p:txBody>
      </p:sp>
      <p:cxnSp>
        <p:nvCxnSpPr>
          <p:cNvPr id="4" name="Straight Arrow Connector 3"/>
          <p:cNvCxnSpPr/>
          <p:nvPr/>
        </p:nvCxnSpPr>
        <p:spPr bwMode="auto">
          <a:xfrm flipH="1" flipV="1">
            <a:off x="1524000" y="1248133"/>
            <a:ext cx="228600" cy="7485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1" name="Straight Arrow Connector 10"/>
          <p:cNvCxnSpPr>
            <a:stCxn id="14" idx="3"/>
            <a:endCxn id="21" idx="0"/>
          </p:cNvCxnSpPr>
          <p:nvPr/>
        </p:nvCxnSpPr>
        <p:spPr bwMode="auto">
          <a:xfrm flipH="1">
            <a:off x="1260008" y="2168522"/>
            <a:ext cx="269736" cy="21992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9" name="Straight Arrow Connector 18"/>
          <p:cNvCxnSpPr/>
          <p:nvPr/>
        </p:nvCxnSpPr>
        <p:spPr bwMode="auto">
          <a:xfrm flipH="1">
            <a:off x="2514600" y="3557477"/>
            <a:ext cx="1371600" cy="72760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39" name="Oval 38"/>
          <p:cNvSpPr/>
          <p:nvPr/>
        </p:nvSpPr>
        <p:spPr bwMode="auto">
          <a:xfrm>
            <a:off x="7564709" y="3921281"/>
            <a:ext cx="1426891" cy="58908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LNG from Qatar</a:t>
            </a:r>
          </a:p>
        </p:txBody>
      </p:sp>
      <p:cxnSp>
        <p:nvCxnSpPr>
          <p:cNvPr id="24" name="Straight Arrow Connector 23"/>
          <p:cNvCxnSpPr/>
          <p:nvPr/>
        </p:nvCxnSpPr>
        <p:spPr bwMode="auto">
          <a:xfrm flipH="1" flipV="1">
            <a:off x="8001000" y="3712784"/>
            <a:ext cx="533400" cy="18215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A8F6B5F9-E415-4B7B-9F5B-488A68E9605D}"/>
              </a:ext>
            </a:extLst>
          </p:cNvPr>
          <p:cNvCxnSpPr>
            <a:cxnSpLocks/>
          </p:cNvCxnSpPr>
          <p:nvPr/>
        </p:nvCxnSpPr>
        <p:spPr>
          <a:xfrm flipH="1">
            <a:off x="4678519" y="2181200"/>
            <a:ext cx="15025" cy="800100"/>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D5FEA7A5-4483-4F27-940B-704F3EE4AD69}"/>
              </a:ext>
            </a:extLst>
          </p:cNvPr>
          <p:cNvCxnSpPr>
            <a:stCxn id="32" idx="1"/>
          </p:cNvCxnSpPr>
          <p:nvPr/>
        </p:nvCxnSpPr>
        <p:spPr>
          <a:xfrm flipH="1" flipV="1">
            <a:off x="5050108" y="3773061"/>
            <a:ext cx="1021427" cy="826616"/>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3285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D602584-135C-43DF-974D-4BD48562509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97707"/>
            <a:ext cx="7902575" cy="4445198"/>
          </a:xfrm>
        </p:spPr>
      </p:pic>
      <p:sp>
        <p:nvSpPr>
          <p:cNvPr id="3" name="Title 2">
            <a:extLst>
              <a:ext uri="{FF2B5EF4-FFF2-40B4-BE49-F238E27FC236}">
                <a16:creationId xmlns:a16="http://schemas.microsoft.com/office/drawing/2014/main" id="{85CD8290-D39A-4A3B-8CE1-F100D0BF5AA3}"/>
              </a:ext>
            </a:extLst>
          </p:cNvPr>
          <p:cNvSpPr>
            <a:spLocks noGrp="1"/>
          </p:cNvSpPr>
          <p:nvPr>
            <p:ph type="title"/>
          </p:nvPr>
        </p:nvSpPr>
        <p:spPr/>
        <p:txBody>
          <a:bodyPr/>
          <a:lstStyle/>
          <a:p>
            <a:r>
              <a:rPr lang="en-US" dirty="0"/>
              <a:t>Dabhol Award for Structuring</a:t>
            </a:r>
          </a:p>
        </p:txBody>
      </p:sp>
      <p:sp>
        <p:nvSpPr>
          <p:cNvPr id="4" name="Slide Number Placeholder 3">
            <a:extLst>
              <a:ext uri="{FF2B5EF4-FFF2-40B4-BE49-F238E27FC236}">
                <a16:creationId xmlns:a16="http://schemas.microsoft.com/office/drawing/2014/main" id="{9A7CBF3A-B014-4DB6-AF69-4E4F62EE5C3D}"/>
              </a:ext>
            </a:extLst>
          </p:cNvPr>
          <p:cNvSpPr>
            <a:spLocks noGrp="1"/>
          </p:cNvSpPr>
          <p:nvPr>
            <p:ph type="sldNum" sz="quarter" idx="12"/>
          </p:nvPr>
        </p:nvSpPr>
        <p:spPr/>
        <p:txBody>
          <a:bodyPr/>
          <a:lstStyle/>
          <a:p>
            <a:pPr algn="ctr"/>
            <a:fld id="{0C3A1854-6B63-4059-B360-A3C4972BF0FC}" type="slidenum">
              <a:rPr lang="ko-KR" altLang="en-US" smtClean="0"/>
              <a:pPr algn="ctr"/>
              <a:t>57</a:t>
            </a:fld>
            <a:endParaRPr lang="ko-KR" altLang="en-US" dirty="0"/>
          </a:p>
        </p:txBody>
      </p:sp>
    </p:spTree>
    <p:extLst>
      <p:ext uri="{BB962C8B-B14F-4D97-AF65-F5344CB8AC3E}">
        <p14:creationId xmlns:p14="http://schemas.microsoft.com/office/powerpoint/2010/main" val="28177564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A80A633-BDC7-454C-B1D7-CC599A8BB1F0}"/>
              </a:ext>
            </a:extLst>
          </p:cNvPr>
          <p:cNvSpPr>
            <a:spLocks noGrp="1"/>
          </p:cNvSpPr>
          <p:nvPr>
            <p:ph idx="1"/>
          </p:nvPr>
        </p:nvSpPr>
        <p:spPr/>
        <p:txBody>
          <a:bodyPr>
            <a:normAutofit/>
          </a:bodyPr>
          <a:lstStyle/>
          <a:p>
            <a:r>
              <a:rPr lang="en-US" sz="2400" dirty="0"/>
              <a:t>Economics of the plant</a:t>
            </a:r>
          </a:p>
          <a:p>
            <a:r>
              <a:rPr lang="en-US" sz="2400" dirty="0"/>
              <a:t>Careful Benchmarking of Costs </a:t>
            </a:r>
          </a:p>
          <a:p>
            <a:r>
              <a:rPr lang="en-US" sz="2400" dirty="0"/>
              <a:t>Ability of off-taker to pay</a:t>
            </a:r>
          </a:p>
          <a:p>
            <a:r>
              <a:rPr lang="en-US" sz="2400" dirty="0"/>
              <a:t>Trust in contracts that are not economic</a:t>
            </a:r>
          </a:p>
          <a:p>
            <a:r>
              <a:rPr lang="en-US" sz="2400" dirty="0"/>
              <a:t>Compute Project IRR</a:t>
            </a:r>
          </a:p>
        </p:txBody>
      </p:sp>
      <p:sp>
        <p:nvSpPr>
          <p:cNvPr id="4" name="Title 3">
            <a:extLst>
              <a:ext uri="{FF2B5EF4-FFF2-40B4-BE49-F238E27FC236}">
                <a16:creationId xmlns:a16="http://schemas.microsoft.com/office/drawing/2014/main" id="{86C79FDE-D0C9-4D92-8CFA-38AA643BDCDE}"/>
              </a:ext>
            </a:extLst>
          </p:cNvPr>
          <p:cNvSpPr>
            <a:spLocks noGrp="1"/>
          </p:cNvSpPr>
          <p:nvPr>
            <p:ph type="title"/>
          </p:nvPr>
        </p:nvSpPr>
        <p:spPr/>
        <p:txBody>
          <a:bodyPr/>
          <a:lstStyle/>
          <a:p>
            <a:r>
              <a:rPr lang="en-US" dirty="0"/>
              <a:t>Issues in Dabhol Case</a:t>
            </a:r>
          </a:p>
        </p:txBody>
      </p:sp>
      <p:pic>
        <p:nvPicPr>
          <p:cNvPr id="6" name="Picture 5">
            <a:extLst>
              <a:ext uri="{FF2B5EF4-FFF2-40B4-BE49-F238E27FC236}">
                <a16:creationId xmlns:a16="http://schemas.microsoft.com/office/drawing/2014/main" id="{707BFD54-17D8-4B11-B9F7-F88D8AD6BFA7}"/>
              </a:ext>
            </a:extLst>
          </p:cNvPr>
          <p:cNvPicPr>
            <a:picLocks noChangeAspect="1"/>
          </p:cNvPicPr>
          <p:nvPr/>
        </p:nvPicPr>
        <p:blipFill>
          <a:blip r:embed="rId2"/>
          <a:stretch>
            <a:fillRect/>
          </a:stretch>
        </p:blipFill>
        <p:spPr>
          <a:xfrm>
            <a:off x="4937759" y="3157086"/>
            <a:ext cx="3992379" cy="3019877"/>
          </a:xfrm>
          <a:prstGeom prst="rect">
            <a:avLst/>
          </a:prstGeom>
        </p:spPr>
      </p:pic>
      <p:pic>
        <p:nvPicPr>
          <p:cNvPr id="7" name="Picture 6">
            <a:extLst>
              <a:ext uri="{FF2B5EF4-FFF2-40B4-BE49-F238E27FC236}">
                <a16:creationId xmlns:a16="http://schemas.microsoft.com/office/drawing/2014/main" id="{7B5143CB-95AE-4B01-A85D-E3C4BFD60F10}"/>
              </a:ext>
            </a:extLst>
          </p:cNvPr>
          <p:cNvPicPr>
            <a:picLocks noChangeAspect="1"/>
          </p:cNvPicPr>
          <p:nvPr/>
        </p:nvPicPr>
        <p:blipFill>
          <a:blip r:embed="rId3"/>
          <a:stretch>
            <a:fillRect/>
          </a:stretch>
        </p:blipFill>
        <p:spPr>
          <a:xfrm>
            <a:off x="0" y="3485464"/>
            <a:ext cx="4952473" cy="2578451"/>
          </a:xfrm>
          <a:prstGeom prst="rect">
            <a:avLst/>
          </a:prstGeom>
        </p:spPr>
      </p:pic>
    </p:spTree>
    <p:extLst>
      <p:ext uri="{BB962C8B-B14F-4D97-AF65-F5344CB8AC3E}">
        <p14:creationId xmlns:p14="http://schemas.microsoft.com/office/powerpoint/2010/main" val="36990425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008E141-EADE-479A-AB24-B122B58DB58A}"/>
              </a:ext>
            </a:extLst>
          </p:cNvPr>
          <p:cNvSpPr>
            <a:spLocks noGrp="1"/>
          </p:cNvSpPr>
          <p:nvPr>
            <p:ph idx="1"/>
          </p:nvPr>
        </p:nvSpPr>
        <p:spPr/>
        <p:txBody>
          <a:bodyPr/>
          <a:lstStyle/>
          <a:p>
            <a:r>
              <a:rPr lang="en-US" dirty="0"/>
              <a:t>Read the PDF file with PDF to Excel</a:t>
            </a:r>
          </a:p>
          <a:p>
            <a:r>
              <a:rPr lang="en-US" dirty="0"/>
              <a:t>Input the Capital Expenditures and the Capacity</a:t>
            </a:r>
          </a:p>
          <a:p>
            <a:r>
              <a:rPr lang="en-US" dirty="0"/>
              <a:t>Compute the Revenues from the PPA contract</a:t>
            </a:r>
          </a:p>
          <a:p>
            <a:r>
              <a:rPr lang="en-US" dirty="0"/>
              <a:t>Assume EBITDA = Capacity Revenues + Fuel Management Fee Revenues</a:t>
            </a:r>
          </a:p>
          <a:p>
            <a:r>
              <a:rPr lang="en-US" dirty="0"/>
              <a:t>Compute Pre-tax IRR Assuming 1 year construction</a:t>
            </a:r>
          </a:p>
          <a:p>
            <a:endParaRPr lang="en-US" dirty="0"/>
          </a:p>
          <a:p>
            <a:endParaRPr lang="en-US" dirty="0"/>
          </a:p>
        </p:txBody>
      </p:sp>
      <p:sp>
        <p:nvSpPr>
          <p:cNvPr id="3" name="Title 2">
            <a:extLst>
              <a:ext uri="{FF2B5EF4-FFF2-40B4-BE49-F238E27FC236}">
                <a16:creationId xmlns:a16="http://schemas.microsoft.com/office/drawing/2014/main" id="{FE41369E-9D0B-4B73-9797-86F98A0E7564}"/>
              </a:ext>
            </a:extLst>
          </p:cNvPr>
          <p:cNvSpPr>
            <a:spLocks noGrp="1"/>
          </p:cNvSpPr>
          <p:nvPr>
            <p:ph type="title"/>
          </p:nvPr>
        </p:nvSpPr>
        <p:spPr/>
        <p:txBody>
          <a:bodyPr>
            <a:normAutofit fontScale="90000"/>
          </a:bodyPr>
          <a:lstStyle/>
          <a:p>
            <a:r>
              <a:rPr lang="en-US" dirty="0"/>
              <a:t>Simple Model for Case Study of Availability Project</a:t>
            </a:r>
          </a:p>
        </p:txBody>
      </p:sp>
    </p:spTree>
    <p:extLst>
      <p:ext uri="{BB962C8B-B14F-4D97-AF65-F5344CB8AC3E}">
        <p14:creationId xmlns:p14="http://schemas.microsoft.com/office/powerpoint/2010/main" val="2688524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D6E00-0947-401B-99FA-E8F590B63439}"/>
              </a:ext>
            </a:extLst>
          </p:cNvPr>
          <p:cNvSpPr>
            <a:spLocks noGrp="1"/>
          </p:cNvSpPr>
          <p:nvPr>
            <p:ph idx="1"/>
          </p:nvPr>
        </p:nvSpPr>
        <p:spPr/>
        <p:txBody>
          <a:bodyPr/>
          <a:lstStyle/>
          <a:p>
            <a:r>
              <a:rPr lang="en-US" dirty="0"/>
              <a:t>Review the general project finance theory and concepts first.</a:t>
            </a:r>
          </a:p>
          <a:p>
            <a:pPr lvl="1"/>
            <a:r>
              <a:rPr lang="en-US" dirty="0"/>
              <a:t>Do this very quickly with power point slides as many of the concepts have been discussed</a:t>
            </a:r>
          </a:p>
          <a:p>
            <a:pPr lvl="1"/>
            <a:r>
              <a:rPr lang="en-US" dirty="0"/>
              <a:t>Do this because modelling is not useful unless understand the project finance concept</a:t>
            </a:r>
          </a:p>
          <a:p>
            <a:pPr lvl="1"/>
            <a:r>
              <a:rPr lang="en-US" dirty="0"/>
              <a:t>After discussing the modelling concept, add issues into a simple model.</a:t>
            </a:r>
          </a:p>
          <a:p>
            <a:r>
              <a:rPr lang="en-US" dirty="0"/>
              <a:t>Many issues are much better analysed with a simple demonstration in excel rather than a big model with 30 sheets.</a:t>
            </a:r>
          </a:p>
        </p:txBody>
      </p:sp>
      <p:sp>
        <p:nvSpPr>
          <p:cNvPr id="3" name="Title 2">
            <a:extLst>
              <a:ext uri="{FF2B5EF4-FFF2-40B4-BE49-F238E27FC236}">
                <a16:creationId xmlns:a16="http://schemas.microsoft.com/office/drawing/2014/main" id="{069FF3CD-D75F-4BAF-9609-2D76F7A5581D}"/>
              </a:ext>
            </a:extLst>
          </p:cNvPr>
          <p:cNvSpPr>
            <a:spLocks noGrp="1"/>
          </p:cNvSpPr>
          <p:nvPr>
            <p:ph type="title"/>
          </p:nvPr>
        </p:nvSpPr>
        <p:spPr/>
        <p:txBody>
          <a:bodyPr/>
          <a:lstStyle/>
          <a:p>
            <a:r>
              <a:rPr lang="en-US" dirty="0"/>
              <a:t>Teaching Style - 2</a:t>
            </a:r>
          </a:p>
        </p:txBody>
      </p:sp>
      <p:sp>
        <p:nvSpPr>
          <p:cNvPr id="4" name="Slide Number Placeholder 3">
            <a:extLst>
              <a:ext uri="{FF2B5EF4-FFF2-40B4-BE49-F238E27FC236}">
                <a16:creationId xmlns:a16="http://schemas.microsoft.com/office/drawing/2014/main" id="{CF3F3E0F-7540-4842-9CC6-F9BC2AD45069}"/>
              </a:ext>
            </a:extLst>
          </p:cNvPr>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spTree>
    <p:extLst>
      <p:ext uri="{BB962C8B-B14F-4D97-AF65-F5344CB8AC3E}">
        <p14:creationId xmlns:p14="http://schemas.microsoft.com/office/powerpoint/2010/main" val="36800900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ctrTitle"/>
          </p:nvPr>
        </p:nvSpPr>
        <p:spPr/>
        <p:txBody>
          <a:bodyPr>
            <a:normAutofit/>
          </a:bodyPr>
          <a:lstStyle/>
          <a:p>
            <a:r>
              <a:rPr lang="en-US" dirty="0"/>
              <a:t>Part 4: Effect of Loan Structuring Provisions on Bidding for Projects</a:t>
            </a:r>
          </a:p>
        </p:txBody>
      </p:sp>
    </p:spTree>
    <p:extLst>
      <p:ext uri="{BB962C8B-B14F-4D97-AF65-F5344CB8AC3E}">
        <p14:creationId xmlns:p14="http://schemas.microsoft.com/office/powerpoint/2010/main" val="3887175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Structuring versus Risk Analysis and Bidding for PPA or PPP Projects</a:t>
            </a:r>
          </a:p>
        </p:txBody>
      </p:sp>
      <p:sp>
        <p:nvSpPr>
          <p:cNvPr id="3" name="Content Placeholder 2"/>
          <p:cNvSpPr>
            <a:spLocks noGrp="1"/>
          </p:cNvSpPr>
          <p:nvPr>
            <p:ph idx="1"/>
          </p:nvPr>
        </p:nvSpPr>
        <p:spPr/>
        <p:txBody>
          <a:bodyPr>
            <a:normAutofit/>
          </a:bodyPr>
          <a:lstStyle/>
          <a:p>
            <a:r>
              <a:rPr lang="en-US" dirty="0"/>
              <a:t>Importance of project finance loan elements for different technologies. </a:t>
            </a:r>
          </a:p>
          <a:p>
            <a:r>
              <a:rPr lang="en-US" dirty="0"/>
              <a:t>Elements of a term sheet in the context of both the equity IRR and the bid price. </a:t>
            </a:r>
          </a:p>
          <a:p>
            <a:r>
              <a:rPr lang="en-US" dirty="0"/>
              <a:t>Evaluate elements of loan contract for bidding</a:t>
            </a:r>
          </a:p>
          <a:p>
            <a:r>
              <a:rPr lang="en-US" dirty="0"/>
              <a:t>PPP and PPA may be more about structuring than risk analysis.</a:t>
            </a:r>
          </a:p>
        </p:txBody>
      </p:sp>
      <p:sp>
        <p:nvSpPr>
          <p:cNvPr id="4" name="Slide Number Placeholder 3"/>
          <p:cNvSpPr>
            <a:spLocks noGrp="1"/>
          </p:cNvSpPr>
          <p:nvPr>
            <p:ph type="sldNum" sz="quarter" idx="12"/>
          </p:nvPr>
        </p:nvSpPr>
        <p:spPr/>
        <p:txBody>
          <a:bodyPr/>
          <a:lstStyle/>
          <a:p>
            <a:fld id="{EB241CD2-1E45-42A3-B213-66A034DF9A3B}" type="slidenum">
              <a:rPr lang="en-GB" smtClean="0"/>
              <a:t>61</a:t>
            </a:fld>
            <a:endParaRPr lang="en-GB" dirty="0"/>
          </a:p>
        </p:txBody>
      </p:sp>
    </p:spTree>
    <p:extLst>
      <p:ext uri="{BB962C8B-B14F-4D97-AF65-F5344CB8AC3E}">
        <p14:creationId xmlns:p14="http://schemas.microsoft.com/office/powerpoint/2010/main" val="42166890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Debt Structure on the Bid Price</a:t>
            </a:r>
          </a:p>
        </p:txBody>
      </p:sp>
      <p:sp>
        <p:nvSpPr>
          <p:cNvPr id="3" name="Content Placeholder 2"/>
          <p:cNvSpPr>
            <a:spLocks noGrp="1"/>
          </p:cNvSpPr>
          <p:nvPr>
            <p:ph idx="1"/>
          </p:nvPr>
        </p:nvSpPr>
        <p:spPr/>
        <p:txBody>
          <a:bodyPr>
            <a:normAutofit fontScale="92500" lnSpcReduction="20000"/>
          </a:bodyPr>
          <a:lstStyle/>
          <a:p>
            <a:r>
              <a:rPr lang="en-US" dirty="0"/>
              <a:t>The effects of:</a:t>
            </a:r>
          </a:p>
          <a:p>
            <a:pPr lvl="1"/>
            <a:r>
              <a:rPr lang="en-US" dirty="0"/>
              <a:t>Debt sizing, </a:t>
            </a:r>
          </a:p>
          <a:p>
            <a:pPr lvl="1"/>
            <a:r>
              <a:rPr lang="en-US" dirty="0"/>
              <a:t>Debt funding</a:t>
            </a:r>
          </a:p>
          <a:p>
            <a:pPr lvl="1"/>
            <a:r>
              <a:rPr lang="en-US" dirty="0"/>
              <a:t>Debt tenor, </a:t>
            </a:r>
          </a:p>
          <a:p>
            <a:pPr lvl="1"/>
            <a:r>
              <a:rPr lang="en-US" dirty="0"/>
              <a:t>Debt repayment type, and</a:t>
            </a:r>
          </a:p>
          <a:p>
            <a:pPr lvl="1"/>
            <a:r>
              <a:rPr lang="en-US" dirty="0"/>
              <a:t>Debt pricing (interest rates and fees)</a:t>
            </a:r>
          </a:p>
          <a:p>
            <a:pPr lvl="1"/>
            <a:r>
              <a:rPr lang="en-US" dirty="0"/>
              <a:t>Debt Protections</a:t>
            </a:r>
          </a:p>
          <a:p>
            <a:pPr marL="457200" lvl="1" indent="0">
              <a:buNone/>
            </a:pPr>
            <a:endParaRPr lang="en-US" dirty="0"/>
          </a:p>
          <a:p>
            <a:pPr marL="457200" lvl="1" indent="0">
              <a:buNone/>
            </a:pPr>
            <a:r>
              <a:rPr lang="en-US" dirty="0"/>
              <a:t>Context of alternative technologies. </a:t>
            </a:r>
          </a:p>
          <a:p>
            <a:pPr marL="457200" lvl="1" indent="0">
              <a:buNone/>
            </a:pPr>
            <a:r>
              <a:rPr lang="en-US" dirty="0"/>
              <a:t>Items of a term sheet such as the minimum DSCR, maximum debt to capital, step-up credit spreads, debt sculpting, debt funding, DSRA’s, MRA’s and cash sweeps used to evaluate financial impacts of various financing and timing issues on the required bid price for a project.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62</a:t>
            </a:fld>
            <a:endParaRPr lang="en-GB" dirty="0"/>
          </a:p>
        </p:txBody>
      </p:sp>
    </p:spTree>
    <p:extLst>
      <p:ext uri="{BB962C8B-B14F-4D97-AF65-F5344CB8AC3E}">
        <p14:creationId xmlns:p14="http://schemas.microsoft.com/office/powerpoint/2010/main" val="13284940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58376E-AFC8-4A71-BA25-FE6FA3488D41}"/>
              </a:ext>
            </a:extLst>
          </p:cNvPr>
          <p:cNvSpPr>
            <a:spLocks noGrp="1"/>
          </p:cNvSpPr>
          <p:nvPr>
            <p:ph idx="1"/>
          </p:nvPr>
        </p:nvSpPr>
        <p:spPr/>
        <p:txBody>
          <a:bodyPr/>
          <a:lstStyle/>
          <a:p>
            <a:r>
              <a:rPr lang="en-US" dirty="0"/>
              <a:t>Capital intensity is not just the amount of capital spent on a project</a:t>
            </a:r>
          </a:p>
          <a:p>
            <a:r>
              <a:rPr lang="en-US" dirty="0"/>
              <a:t>It is the capital relative to operating costs</a:t>
            </a:r>
          </a:p>
          <a:p>
            <a:r>
              <a:rPr lang="en-US" dirty="0"/>
              <a:t>It includes the lifetime of the project</a:t>
            </a:r>
          </a:p>
          <a:p>
            <a:r>
              <a:rPr lang="en-US" dirty="0"/>
              <a:t>Formula:</a:t>
            </a:r>
          </a:p>
          <a:p>
            <a:r>
              <a:rPr lang="en-US" dirty="0"/>
              <a:t>Capital Intensity = Capital/Revenues</a:t>
            </a:r>
          </a:p>
        </p:txBody>
      </p:sp>
      <p:sp>
        <p:nvSpPr>
          <p:cNvPr id="3" name="Title 2">
            <a:extLst>
              <a:ext uri="{FF2B5EF4-FFF2-40B4-BE49-F238E27FC236}">
                <a16:creationId xmlns:a16="http://schemas.microsoft.com/office/drawing/2014/main" id="{2FC39B70-2090-4246-AFE5-8AF254F42DDC}"/>
              </a:ext>
            </a:extLst>
          </p:cNvPr>
          <p:cNvSpPr>
            <a:spLocks noGrp="1"/>
          </p:cNvSpPr>
          <p:nvPr>
            <p:ph type="title"/>
          </p:nvPr>
        </p:nvSpPr>
        <p:spPr/>
        <p:txBody>
          <a:bodyPr/>
          <a:lstStyle/>
          <a:p>
            <a:r>
              <a:rPr lang="en-US" dirty="0"/>
              <a:t>Definition of Capital Intensity</a:t>
            </a:r>
          </a:p>
        </p:txBody>
      </p:sp>
      <p:sp>
        <p:nvSpPr>
          <p:cNvPr id="4" name="Slide Number Placeholder 3">
            <a:extLst>
              <a:ext uri="{FF2B5EF4-FFF2-40B4-BE49-F238E27FC236}">
                <a16:creationId xmlns:a16="http://schemas.microsoft.com/office/drawing/2014/main" id="{DDE609FF-E6F5-457A-AE0D-4F7C4357E391}"/>
              </a:ext>
            </a:extLst>
          </p:cNvPr>
          <p:cNvSpPr>
            <a:spLocks noGrp="1"/>
          </p:cNvSpPr>
          <p:nvPr>
            <p:ph type="sldNum" sz="quarter" idx="12"/>
          </p:nvPr>
        </p:nvSpPr>
        <p:spPr/>
        <p:txBody>
          <a:bodyPr/>
          <a:lstStyle/>
          <a:p>
            <a:pPr algn="ctr"/>
            <a:fld id="{0C3A1854-6B63-4059-B360-A3C4972BF0FC}" type="slidenum">
              <a:rPr lang="ko-KR" altLang="en-US" smtClean="0"/>
              <a:pPr algn="ctr"/>
              <a:t>63</a:t>
            </a:fld>
            <a:endParaRPr lang="ko-KR" altLang="en-US" dirty="0"/>
          </a:p>
        </p:txBody>
      </p:sp>
    </p:spTree>
    <p:extLst>
      <p:ext uri="{BB962C8B-B14F-4D97-AF65-F5344CB8AC3E}">
        <p14:creationId xmlns:p14="http://schemas.microsoft.com/office/powerpoint/2010/main" val="39664583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Effects of Debt Structuring on Capital Intensive and Non-Capital Intensive Projects</a:t>
            </a:r>
          </a:p>
        </p:txBody>
      </p:sp>
      <p:sp>
        <p:nvSpPr>
          <p:cNvPr id="4" name="Slide Number Placeholder 3"/>
          <p:cNvSpPr>
            <a:spLocks noGrp="1"/>
          </p:cNvSpPr>
          <p:nvPr>
            <p:ph type="sldNum" sz="quarter" idx="12"/>
          </p:nvPr>
        </p:nvSpPr>
        <p:spPr/>
        <p:txBody>
          <a:bodyPr/>
          <a:lstStyle/>
          <a:p>
            <a:fld id="{EB241CD2-1E45-42A3-B213-66A034DF9A3B}" type="slidenum">
              <a:rPr lang="en-GB" smtClean="0"/>
              <a:t>64</a:t>
            </a:fld>
            <a:endParaRPr lang="en-GB" dirty="0"/>
          </a:p>
        </p:txBody>
      </p:sp>
      <p:pic>
        <p:nvPicPr>
          <p:cNvPr id="8" name="Picture 7"/>
          <p:cNvPicPr>
            <a:picLocks noChangeAspect="1"/>
          </p:cNvPicPr>
          <p:nvPr/>
        </p:nvPicPr>
        <p:blipFill>
          <a:blip r:embed="rId2"/>
          <a:stretch>
            <a:fillRect/>
          </a:stretch>
        </p:blipFill>
        <p:spPr>
          <a:xfrm>
            <a:off x="0" y="2536615"/>
            <a:ext cx="9038122" cy="3007239"/>
          </a:xfrm>
          <a:prstGeom prst="rect">
            <a:avLst/>
          </a:prstGeom>
        </p:spPr>
      </p:pic>
    </p:spTree>
    <p:extLst>
      <p:ext uri="{BB962C8B-B14F-4D97-AF65-F5344CB8AC3E}">
        <p14:creationId xmlns:p14="http://schemas.microsoft.com/office/powerpoint/2010/main" val="28668163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Debt Provisions, Bidding and Carrying Charge Rate</a:t>
            </a:r>
          </a:p>
        </p:txBody>
      </p:sp>
      <p:pic>
        <p:nvPicPr>
          <p:cNvPr id="5" name="Content Placeholder 4"/>
          <p:cNvPicPr>
            <a:picLocks noGrp="1" noChangeAspect="1"/>
          </p:cNvPicPr>
          <p:nvPr>
            <p:ph idx="1"/>
          </p:nvPr>
        </p:nvPicPr>
        <p:blipFill>
          <a:blip r:embed="rId2"/>
          <a:stretch>
            <a:fillRect/>
          </a:stretch>
        </p:blipFill>
        <p:spPr>
          <a:xfrm>
            <a:off x="304800" y="1923483"/>
            <a:ext cx="8316913" cy="3676196"/>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65</a:t>
            </a:fld>
            <a:endParaRPr lang="en-GB" dirty="0"/>
          </a:p>
        </p:txBody>
      </p:sp>
    </p:spTree>
    <p:extLst>
      <p:ext uri="{BB962C8B-B14F-4D97-AF65-F5344CB8AC3E}">
        <p14:creationId xmlns:p14="http://schemas.microsoft.com/office/powerpoint/2010/main" val="18928700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Financing on Bid Price – Capital Intensive</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66</a:t>
            </a:fld>
            <a:endParaRPr lang="en-GB" dirty="0"/>
          </a:p>
        </p:txBody>
      </p:sp>
    </p:spTree>
    <p:extLst>
      <p:ext uri="{BB962C8B-B14F-4D97-AF65-F5344CB8AC3E}">
        <p14:creationId xmlns:p14="http://schemas.microsoft.com/office/powerpoint/2010/main" val="1547303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Debt Provisions on Fuel Intensive Diesel Technology</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67</a:t>
            </a:fld>
            <a:endParaRPr lang="en-GB" dirty="0"/>
          </a:p>
        </p:txBody>
      </p:sp>
    </p:spTree>
    <p:extLst>
      <p:ext uri="{BB962C8B-B14F-4D97-AF65-F5344CB8AC3E}">
        <p14:creationId xmlns:p14="http://schemas.microsoft.com/office/powerpoint/2010/main" val="18285720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B12DF5-C2CB-4EC5-887D-1FEF6349B190}"/>
              </a:ext>
            </a:extLst>
          </p:cNvPr>
          <p:cNvPicPr>
            <a:picLocks noGrp="1" noChangeAspect="1"/>
          </p:cNvPicPr>
          <p:nvPr>
            <p:ph idx="1"/>
          </p:nvPr>
        </p:nvPicPr>
        <p:blipFill>
          <a:blip r:embed="rId2"/>
          <a:stretch>
            <a:fillRect/>
          </a:stretch>
        </p:blipFill>
        <p:spPr>
          <a:xfrm>
            <a:off x="882687" y="1263650"/>
            <a:ext cx="7394501" cy="4913313"/>
          </a:xfrm>
          <a:prstGeom prst="rect">
            <a:avLst/>
          </a:prstGeom>
        </p:spPr>
      </p:pic>
      <p:sp>
        <p:nvSpPr>
          <p:cNvPr id="3" name="Title 2">
            <a:extLst>
              <a:ext uri="{FF2B5EF4-FFF2-40B4-BE49-F238E27FC236}">
                <a16:creationId xmlns:a16="http://schemas.microsoft.com/office/drawing/2014/main" id="{36BD9630-9D21-40BB-8FC4-D90C3ABB37B8}"/>
              </a:ext>
            </a:extLst>
          </p:cNvPr>
          <p:cNvSpPr>
            <a:spLocks noGrp="1"/>
          </p:cNvSpPr>
          <p:nvPr>
            <p:ph type="title"/>
          </p:nvPr>
        </p:nvSpPr>
        <p:spPr/>
        <p:txBody>
          <a:bodyPr>
            <a:normAutofit fontScale="90000"/>
          </a:bodyPr>
          <a:lstStyle/>
          <a:p>
            <a:r>
              <a:rPr lang="en-US" dirty="0"/>
              <a:t>With Good Financing Structure can Achieve Low Costs</a:t>
            </a:r>
          </a:p>
        </p:txBody>
      </p:sp>
    </p:spTree>
    <p:extLst>
      <p:ext uri="{BB962C8B-B14F-4D97-AF65-F5344CB8AC3E}">
        <p14:creationId xmlns:p14="http://schemas.microsoft.com/office/powerpoint/2010/main" val="27389011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5: Nuances of Debt to Capital Constraint and DSCR Constraint in Different Circumstances</a:t>
            </a:r>
          </a:p>
        </p:txBody>
      </p:sp>
    </p:spTree>
    <p:extLst>
      <p:ext uri="{BB962C8B-B14F-4D97-AF65-F5344CB8AC3E}">
        <p14:creationId xmlns:p14="http://schemas.microsoft.com/office/powerpoint/2010/main" val="3253826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A4B9A3-3467-45D6-919A-3FFE12438E77}"/>
              </a:ext>
            </a:extLst>
          </p:cNvPr>
          <p:cNvSpPr>
            <a:spLocks noGrp="1"/>
          </p:cNvSpPr>
          <p:nvPr>
            <p:ph idx="1"/>
          </p:nvPr>
        </p:nvSpPr>
        <p:spPr>
          <a:xfrm>
            <a:off x="213871" y="1221852"/>
            <a:ext cx="8081717" cy="4685121"/>
          </a:xfrm>
        </p:spPr>
        <p:txBody>
          <a:bodyPr>
            <a:normAutofit fontScale="62500" lnSpcReduction="20000"/>
          </a:bodyPr>
          <a:lstStyle/>
          <a:p>
            <a:r>
              <a:rPr lang="en-US" sz="4400" dirty="0"/>
              <a:t>Various organisations have rules for modelling.</a:t>
            </a:r>
          </a:p>
          <a:p>
            <a:r>
              <a:rPr lang="en-US" sz="4400" dirty="0"/>
              <a:t>One good technique for modelling (and maybe for your life) is FAST.</a:t>
            </a:r>
          </a:p>
          <a:p>
            <a:pPr marL="0" indent="0">
              <a:buNone/>
            </a:pPr>
            <a:endParaRPr lang="en-US" sz="4400" dirty="0"/>
          </a:p>
          <a:p>
            <a:r>
              <a:rPr lang="en-US" sz="4800" dirty="0"/>
              <a:t>F</a:t>
            </a:r>
          </a:p>
          <a:p>
            <a:pPr lvl="1"/>
            <a:r>
              <a:rPr lang="en-US" sz="3400" dirty="0"/>
              <a:t>Flexible: Different timing, scenarios, financing techniques.</a:t>
            </a:r>
            <a:endParaRPr lang="en-US" sz="5100" dirty="0"/>
          </a:p>
          <a:p>
            <a:r>
              <a:rPr lang="en-US" sz="4800" dirty="0"/>
              <a:t>A</a:t>
            </a:r>
          </a:p>
          <a:p>
            <a:pPr lvl="1"/>
            <a:r>
              <a:rPr lang="en-US" sz="3400" dirty="0"/>
              <a:t>Accurate or appropriate. The balance sheet must balance</a:t>
            </a:r>
          </a:p>
          <a:p>
            <a:r>
              <a:rPr lang="en-US" sz="4800" dirty="0"/>
              <a:t>S</a:t>
            </a:r>
          </a:p>
          <a:p>
            <a:pPr lvl="1"/>
            <a:r>
              <a:rPr lang="en-US" sz="3600" dirty="0"/>
              <a:t>Structured. Separate financing from operations.</a:t>
            </a:r>
            <a:endParaRPr lang="en-US" sz="4400" dirty="0"/>
          </a:p>
          <a:p>
            <a:r>
              <a:rPr lang="en-US" sz="4800" dirty="0"/>
              <a:t>T</a:t>
            </a:r>
          </a:p>
          <a:p>
            <a:pPr lvl="1"/>
            <a:r>
              <a:rPr lang="en-US" sz="4000" dirty="0"/>
              <a:t>Transparent – short equations.</a:t>
            </a:r>
          </a:p>
          <a:p>
            <a:pPr lvl="1"/>
            <a:endParaRPr lang="en-US" sz="4400" dirty="0"/>
          </a:p>
        </p:txBody>
      </p:sp>
      <p:sp>
        <p:nvSpPr>
          <p:cNvPr id="3" name="Title 2">
            <a:extLst>
              <a:ext uri="{FF2B5EF4-FFF2-40B4-BE49-F238E27FC236}">
                <a16:creationId xmlns:a16="http://schemas.microsoft.com/office/drawing/2014/main" id="{77F6BA16-33EE-4B32-BA82-680A85F4AF50}"/>
              </a:ext>
            </a:extLst>
          </p:cNvPr>
          <p:cNvSpPr>
            <a:spLocks noGrp="1"/>
          </p:cNvSpPr>
          <p:nvPr>
            <p:ph type="title"/>
          </p:nvPr>
        </p:nvSpPr>
        <p:spPr/>
        <p:txBody>
          <a:bodyPr/>
          <a:lstStyle/>
          <a:p>
            <a:r>
              <a:rPr lang="en-US" dirty="0"/>
              <a:t>Financial Modelling Religion and FAST</a:t>
            </a:r>
          </a:p>
        </p:txBody>
      </p:sp>
      <p:sp>
        <p:nvSpPr>
          <p:cNvPr id="4" name="Slide Number Placeholder 3">
            <a:extLst>
              <a:ext uri="{FF2B5EF4-FFF2-40B4-BE49-F238E27FC236}">
                <a16:creationId xmlns:a16="http://schemas.microsoft.com/office/drawing/2014/main" id="{419384D4-F999-4636-874F-A5519447CF54}"/>
              </a:ext>
            </a:extLst>
          </p:cNvPr>
          <p:cNvSpPr>
            <a:spLocks noGrp="1"/>
          </p:cNvSpPr>
          <p:nvPr>
            <p:ph type="sldNum" sz="quarter" idx="12"/>
          </p:nvPr>
        </p:nvSpPr>
        <p:spPr/>
        <p:txBody>
          <a:bodyPr/>
          <a:lstStyle/>
          <a:p>
            <a:pPr algn="ctr"/>
            <a:fld id="{0C3A1854-6B63-4059-B360-A3C4972BF0FC}" type="slidenum">
              <a:rPr lang="ko-KR" altLang="en-US" smtClean="0"/>
              <a:pPr algn="ctr"/>
              <a:t>7</a:t>
            </a:fld>
            <a:endParaRPr lang="ko-KR" altLang="en-US" dirty="0"/>
          </a:p>
        </p:txBody>
      </p:sp>
      <p:pic>
        <p:nvPicPr>
          <p:cNvPr id="5" name="Picture 4">
            <a:extLst>
              <a:ext uri="{FF2B5EF4-FFF2-40B4-BE49-F238E27FC236}">
                <a16:creationId xmlns:a16="http://schemas.microsoft.com/office/drawing/2014/main" id="{1EFFC6AF-2C53-4E0E-982F-91EA7B3A4699}"/>
              </a:ext>
            </a:extLst>
          </p:cNvPr>
          <p:cNvPicPr>
            <a:picLocks noChangeAspect="1"/>
          </p:cNvPicPr>
          <p:nvPr/>
        </p:nvPicPr>
        <p:blipFill>
          <a:blip r:embed="rId2"/>
          <a:stretch>
            <a:fillRect/>
          </a:stretch>
        </p:blipFill>
        <p:spPr>
          <a:xfrm>
            <a:off x="6555994" y="4767410"/>
            <a:ext cx="2588006" cy="2090590"/>
          </a:xfrm>
          <a:prstGeom prst="rect">
            <a:avLst/>
          </a:prstGeom>
        </p:spPr>
      </p:pic>
    </p:spTree>
    <p:extLst>
      <p:ext uri="{BB962C8B-B14F-4D97-AF65-F5344CB8AC3E}">
        <p14:creationId xmlns:p14="http://schemas.microsoft.com/office/powerpoint/2010/main" val="12133732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Debt Sizing - Introduction</a:t>
            </a:r>
          </a:p>
        </p:txBody>
      </p:sp>
      <p:sp>
        <p:nvSpPr>
          <p:cNvPr id="4" name="Content Placeholder 3"/>
          <p:cNvSpPr>
            <a:spLocks noGrp="1"/>
          </p:cNvSpPr>
          <p:nvPr>
            <p:ph idx="1"/>
          </p:nvPr>
        </p:nvSpPr>
        <p:spPr/>
        <p:txBody>
          <a:bodyPr>
            <a:normAutofit/>
          </a:bodyPr>
          <a:lstStyle/>
          <a:p>
            <a:r>
              <a:rPr lang="en-US" dirty="0"/>
              <a:t>Detailed analysis of the term sheet and loan agreements begins with debt sizing. </a:t>
            </a:r>
          </a:p>
          <a:p>
            <a:r>
              <a:rPr lang="en-US" dirty="0"/>
              <a:t>Difference in sizing debt on the basis of:</a:t>
            </a:r>
          </a:p>
          <a:p>
            <a:pPr lvl="1"/>
            <a:r>
              <a:rPr lang="en-US" dirty="0"/>
              <a:t>maximum debt-to-capital ratio: from cost and sources and uses</a:t>
            </a:r>
          </a:p>
          <a:p>
            <a:pPr lvl="1"/>
            <a:r>
              <a:rPr lang="en-US" dirty="0"/>
              <a:t>minimum DSCR: from financial model</a:t>
            </a:r>
          </a:p>
          <a:p>
            <a:r>
              <a:rPr lang="en-US" dirty="0"/>
              <a:t>Notion of negotiated base case and downside for evaluating DSCR.</a:t>
            </a:r>
          </a:p>
          <a:p>
            <a:r>
              <a:rPr lang="en-US" dirty="0"/>
              <a:t>Limit the debt to assure equity is in project and the value of the project is above the debt</a:t>
            </a:r>
          </a:p>
        </p:txBody>
      </p:sp>
    </p:spTree>
    <p:extLst>
      <p:ext uri="{BB962C8B-B14F-4D97-AF65-F5344CB8AC3E}">
        <p14:creationId xmlns:p14="http://schemas.microsoft.com/office/powerpoint/2010/main" val="3930744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Debt Sizing – Key Philosophical Question</a:t>
            </a:r>
          </a:p>
        </p:txBody>
      </p:sp>
      <p:sp>
        <p:nvSpPr>
          <p:cNvPr id="4" name="Content Placeholder 3"/>
          <p:cNvSpPr>
            <a:spLocks noGrp="1"/>
          </p:cNvSpPr>
          <p:nvPr>
            <p:ph idx="1"/>
          </p:nvPr>
        </p:nvSpPr>
        <p:spPr>
          <a:xfrm>
            <a:off x="192505" y="1263192"/>
            <a:ext cx="6232286" cy="4977352"/>
          </a:xfrm>
        </p:spPr>
        <p:txBody>
          <a:bodyPr>
            <a:normAutofit fontScale="77500" lnSpcReduction="20000"/>
          </a:bodyPr>
          <a:lstStyle/>
          <a:p>
            <a:r>
              <a:rPr lang="en-US" dirty="0"/>
              <a:t>Debt to Capital Ratio – Trust sponsor to be smart enough to not invest in a bad project.  Make sure the sponsor is taking downside risk.  With no cash invested in the project, there is only upside potential and the sponsor will not care about downside evaluation. The test is historic investment and do not have to look forward.</a:t>
            </a:r>
          </a:p>
          <a:p>
            <a:r>
              <a:rPr lang="en-US" dirty="0"/>
              <a:t>The notion of DSCR implies that you are smart enough to make a forecast.  If you really believe your forecast and even variation around your forecast, you can back into the debt from the DSCR. This is the notion of negotiated base case and downside for evaluating DSCR.</a:t>
            </a:r>
          </a:p>
          <a:p>
            <a:r>
              <a:rPr lang="en-US" dirty="0"/>
              <a:t>Limit the debt to assure equity is in project and the value of the project is above the debt</a:t>
            </a:r>
          </a:p>
        </p:txBody>
      </p:sp>
      <p:pic>
        <p:nvPicPr>
          <p:cNvPr id="2" name="Picture 1">
            <a:extLst>
              <a:ext uri="{FF2B5EF4-FFF2-40B4-BE49-F238E27FC236}">
                <a16:creationId xmlns:a16="http://schemas.microsoft.com/office/drawing/2014/main" id="{3A424383-FAA4-4372-BDDC-DB272726F916}"/>
              </a:ext>
            </a:extLst>
          </p:cNvPr>
          <p:cNvPicPr>
            <a:picLocks noChangeAspect="1"/>
          </p:cNvPicPr>
          <p:nvPr/>
        </p:nvPicPr>
        <p:blipFill>
          <a:blip r:embed="rId2"/>
          <a:stretch>
            <a:fillRect/>
          </a:stretch>
        </p:blipFill>
        <p:spPr>
          <a:xfrm>
            <a:off x="6424791" y="1465322"/>
            <a:ext cx="2612979" cy="2333975"/>
          </a:xfrm>
          <a:prstGeom prst="rect">
            <a:avLst/>
          </a:prstGeom>
        </p:spPr>
      </p:pic>
    </p:spTree>
    <p:extLst>
      <p:ext uri="{BB962C8B-B14F-4D97-AF65-F5344CB8AC3E}">
        <p14:creationId xmlns:p14="http://schemas.microsoft.com/office/powerpoint/2010/main" val="1742752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DSCR and Debt to Capital Constraint</a:t>
            </a:r>
          </a:p>
        </p:txBody>
      </p:sp>
      <p:pic>
        <p:nvPicPr>
          <p:cNvPr id="5" name="Content Placeholder 4"/>
          <p:cNvPicPr>
            <a:picLocks noGrp="1" noChangeAspect="1"/>
          </p:cNvPicPr>
          <p:nvPr>
            <p:ph idx="1"/>
          </p:nvPr>
        </p:nvPicPr>
        <p:blipFill>
          <a:blip r:embed="rId2"/>
          <a:stretch>
            <a:fillRect/>
          </a:stretch>
        </p:blipFill>
        <p:spPr>
          <a:xfrm>
            <a:off x="892100" y="1429478"/>
            <a:ext cx="4702651" cy="2354000"/>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72</a:t>
            </a:fld>
            <a:endParaRPr lang="en-GB" dirty="0"/>
          </a:p>
        </p:txBody>
      </p:sp>
      <p:pic>
        <p:nvPicPr>
          <p:cNvPr id="7" name="Picture 6"/>
          <p:cNvPicPr>
            <a:picLocks noChangeAspect="1"/>
          </p:cNvPicPr>
          <p:nvPr/>
        </p:nvPicPr>
        <p:blipFill>
          <a:blip r:embed="rId3"/>
          <a:stretch>
            <a:fillRect/>
          </a:stretch>
        </p:blipFill>
        <p:spPr>
          <a:xfrm>
            <a:off x="892100" y="3882778"/>
            <a:ext cx="4702651" cy="2354000"/>
          </a:xfrm>
          <a:prstGeom prst="rect">
            <a:avLst/>
          </a:prstGeom>
        </p:spPr>
      </p:pic>
      <p:sp>
        <p:nvSpPr>
          <p:cNvPr id="3" name="TextBox 2">
            <a:extLst>
              <a:ext uri="{FF2B5EF4-FFF2-40B4-BE49-F238E27FC236}">
                <a16:creationId xmlns:a16="http://schemas.microsoft.com/office/drawing/2014/main" id="{C0AC4574-E848-4234-A60C-89DEEF061CD5}"/>
              </a:ext>
            </a:extLst>
          </p:cNvPr>
          <p:cNvSpPr txBox="1"/>
          <p:nvPr/>
        </p:nvSpPr>
        <p:spPr>
          <a:xfrm>
            <a:off x="6420051" y="1590815"/>
            <a:ext cx="2290316" cy="1200329"/>
          </a:xfrm>
          <a:prstGeom prst="rect">
            <a:avLst/>
          </a:prstGeom>
          <a:solidFill>
            <a:srgbClr val="FFFF00"/>
          </a:solidFill>
        </p:spPr>
        <p:txBody>
          <a:bodyPr wrap="square" rtlCol="0">
            <a:spAutoFit/>
          </a:bodyPr>
          <a:lstStyle/>
          <a:p>
            <a:r>
              <a:rPr lang="en-US" dirty="0"/>
              <a:t>Lower DSCR results in too high debt to capital ratio. Need to constrain the debt.</a:t>
            </a:r>
          </a:p>
        </p:txBody>
      </p:sp>
      <p:sp>
        <p:nvSpPr>
          <p:cNvPr id="8" name="TextBox 7">
            <a:extLst>
              <a:ext uri="{FF2B5EF4-FFF2-40B4-BE49-F238E27FC236}">
                <a16:creationId xmlns:a16="http://schemas.microsoft.com/office/drawing/2014/main" id="{DD8241AC-E853-481F-8E7E-573A214DA732}"/>
              </a:ext>
            </a:extLst>
          </p:cNvPr>
          <p:cNvSpPr txBox="1"/>
          <p:nvPr/>
        </p:nvSpPr>
        <p:spPr>
          <a:xfrm>
            <a:off x="6335210" y="3882778"/>
            <a:ext cx="2375157" cy="2031325"/>
          </a:xfrm>
          <a:prstGeom prst="rect">
            <a:avLst/>
          </a:prstGeom>
          <a:solidFill>
            <a:srgbClr val="FFFF00"/>
          </a:solidFill>
        </p:spPr>
        <p:txBody>
          <a:bodyPr wrap="square" rtlCol="0">
            <a:spAutoFit/>
          </a:bodyPr>
          <a:lstStyle/>
          <a:p>
            <a:r>
              <a:rPr lang="en-US" dirty="0"/>
              <a:t>Discounted Red Area (using the interest rate) is the Value of the Debt.</a:t>
            </a:r>
          </a:p>
          <a:p>
            <a:endParaRPr lang="en-US" dirty="0"/>
          </a:p>
          <a:p>
            <a:r>
              <a:rPr lang="en-US" dirty="0"/>
              <a:t>DSCR sizing means you believe your forecast.</a:t>
            </a:r>
          </a:p>
        </p:txBody>
      </p:sp>
    </p:spTree>
    <p:extLst>
      <p:ext uri="{BB962C8B-B14F-4D97-AF65-F5344CB8AC3E}">
        <p14:creationId xmlns:p14="http://schemas.microsoft.com/office/powerpoint/2010/main" val="12244386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Constraint is in Place</a:t>
            </a:r>
          </a:p>
        </p:txBody>
      </p:sp>
      <p:sp>
        <p:nvSpPr>
          <p:cNvPr id="3" name="Content Placeholder 2"/>
          <p:cNvSpPr>
            <a:spLocks noGrp="1"/>
          </p:cNvSpPr>
          <p:nvPr>
            <p:ph idx="1"/>
          </p:nvPr>
        </p:nvSpPr>
        <p:spPr/>
        <p:txBody>
          <a:bodyPr>
            <a:normAutofit/>
          </a:bodyPr>
          <a:lstStyle/>
          <a:p>
            <a:r>
              <a:rPr lang="en-US" sz="2400" dirty="0"/>
              <a:t>Items have an effect on whether the debt to capital constraint or the debt to capital constraint applies: </a:t>
            </a:r>
          </a:p>
          <a:p>
            <a:r>
              <a:rPr lang="en-US" sz="2400" dirty="0"/>
              <a:t>Need to Understand that NPV of Debt Service is Loan Value</a:t>
            </a:r>
          </a:p>
          <a:p>
            <a:pPr lvl="1"/>
            <a:r>
              <a:rPr lang="en-US" sz="2000" dirty="0"/>
              <a:t>High Project IRR </a:t>
            </a:r>
            <a:r>
              <a:rPr lang="en-US" sz="2000" dirty="0">
                <a:sym typeface="Wingdings" panose="05000000000000000000" pitchFamily="2" charset="2"/>
              </a:rPr>
              <a:t> More Likely </a:t>
            </a:r>
            <a:r>
              <a:rPr lang="en-US" sz="2000" dirty="0"/>
              <a:t>Debt to Constraint; </a:t>
            </a:r>
          </a:p>
          <a:p>
            <a:pPr lvl="1"/>
            <a:r>
              <a:rPr lang="en-US" sz="2000" dirty="0"/>
              <a:t>Long Tenor </a:t>
            </a:r>
            <a:r>
              <a:rPr lang="en-US" sz="2000" dirty="0">
                <a:sym typeface="Wingdings" panose="05000000000000000000" pitchFamily="2" charset="2"/>
              </a:rPr>
              <a:t> More Likely </a:t>
            </a:r>
            <a:r>
              <a:rPr lang="en-US" sz="2000" dirty="0"/>
              <a:t>Debt to Capital Constraint; </a:t>
            </a:r>
          </a:p>
          <a:p>
            <a:pPr lvl="1"/>
            <a:r>
              <a:rPr lang="en-US" sz="2000" dirty="0"/>
              <a:t>Sculpting </a:t>
            </a:r>
            <a:r>
              <a:rPr lang="en-US" sz="2000" dirty="0">
                <a:sym typeface="Wingdings" panose="05000000000000000000" pitchFamily="2" charset="2"/>
              </a:rPr>
              <a:t> More Likely </a:t>
            </a:r>
            <a:r>
              <a:rPr lang="en-US" sz="2000" dirty="0"/>
              <a:t>Debt to Capital Constraint; </a:t>
            </a:r>
          </a:p>
          <a:p>
            <a:pPr lvl="1"/>
            <a:r>
              <a:rPr lang="en-US" sz="2000" dirty="0"/>
              <a:t>Low Interest Rate </a:t>
            </a:r>
            <a:r>
              <a:rPr lang="en-US" sz="2000" dirty="0">
                <a:sym typeface="Wingdings" panose="05000000000000000000" pitchFamily="2" charset="2"/>
              </a:rPr>
              <a:t> Morel Likely </a:t>
            </a:r>
            <a:r>
              <a:rPr lang="en-US" sz="2000" dirty="0"/>
              <a:t>Debt to Capital Constraint. </a:t>
            </a:r>
          </a:p>
          <a:p>
            <a:pPr lvl="1"/>
            <a:r>
              <a:rPr lang="en-US" sz="2000" dirty="0"/>
              <a:t>Low Project IRR </a:t>
            </a:r>
            <a:r>
              <a:rPr lang="en-US" sz="2000" dirty="0">
                <a:sym typeface="Wingdings" panose="05000000000000000000" pitchFamily="2" charset="2"/>
              </a:rPr>
              <a:t> More Likely</a:t>
            </a:r>
            <a:r>
              <a:rPr lang="en-US" sz="2000" dirty="0"/>
              <a:t> DSCR Constraint; </a:t>
            </a:r>
          </a:p>
          <a:p>
            <a:pPr lvl="1"/>
            <a:r>
              <a:rPr lang="en-US" sz="2000" dirty="0"/>
              <a:t>Short Tenor </a:t>
            </a:r>
            <a:r>
              <a:rPr lang="en-US" sz="2000" dirty="0">
                <a:sym typeface="Wingdings" panose="05000000000000000000" pitchFamily="2" charset="2"/>
              </a:rPr>
              <a:t> More Likely</a:t>
            </a:r>
            <a:r>
              <a:rPr lang="en-US" sz="2000" dirty="0"/>
              <a:t> DSCR Constraint; </a:t>
            </a:r>
          </a:p>
          <a:p>
            <a:pPr lvl="1"/>
            <a:r>
              <a:rPr lang="en-US" sz="2000" dirty="0"/>
              <a:t>Level Payment </a:t>
            </a:r>
            <a:r>
              <a:rPr lang="en-US" sz="2000" dirty="0">
                <a:sym typeface="Wingdings" panose="05000000000000000000" pitchFamily="2" charset="2"/>
              </a:rPr>
              <a:t> More Likely</a:t>
            </a:r>
            <a:r>
              <a:rPr lang="en-US" sz="2000" dirty="0"/>
              <a:t> DSCR Constraint; </a:t>
            </a:r>
          </a:p>
          <a:p>
            <a:pPr lvl="1"/>
            <a:r>
              <a:rPr lang="en-US" sz="2000" dirty="0"/>
              <a:t>High Interest Rate </a:t>
            </a:r>
            <a:r>
              <a:rPr lang="en-US" sz="2000" dirty="0">
                <a:sym typeface="Wingdings" panose="05000000000000000000" pitchFamily="2" charset="2"/>
              </a:rPr>
              <a:t> More Likely </a:t>
            </a:r>
            <a:r>
              <a:rPr lang="en-US" sz="2000" dirty="0"/>
              <a:t>DSCR Constraint</a:t>
            </a:r>
          </a:p>
          <a:p>
            <a:endParaRPr lang="en-US" sz="2400" dirty="0"/>
          </a:p>
        </p:txBody>
      </p:sp>
      <p:sp>
        <p:nvSpPr>
          <p:cNvPr id="4" name="Slide Number Placeholder 3"/>
          <p:cNvSpPr>
            <a:spLocks noGrp="1"/>
          </p:cNvSpPr>
          <p:nvPr>
            <p:ph type="sldNum" sz="quarter" idx="12"/>
          </p:nvPr>
        </p:nvSpPr>
        <p:spPr/>
        <p:txBody>
          <a:bodyPr/>
          <a:lstStyle/>
          <a:p>
            <a:fld id="{EB241CD2-1E45-42A3-B213-66A034DF9A3B}" type="slidenum">
              <a:rPr lang="en-GB" smtClean="0"/>
              <a:t>73</a:t>
            </a:fld>
            <a:endParaRPr lang="en-GB" dirty="0"/>
          </a:p>
        </p:txBody>
      </p:sp>
    </p:spTree>
    <p:extLst>
      <p:ext uri="{BB962C8B-B14F-4D97-AF65-F5344CB8AC3E}">
        <p14:creationId xmlns:p14="http://schemas.microsoft.com/office/powerpoint/2010/main" val="28086391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Evaluation with Geometry and NPV Formula</a:t>
            </a:r>
          </a:p>
        </p:txBody>
      </p:sp>
      <p:pic>
        <p:nvPicPr>
          <p:cNvPr id="5" name="Content Placeholder 4"/>
          <p:cNvPicPr>
            <a:picLocks noGrp="1" noChangeAspect="1"/>
          </p:cNvPicPr>
          <p:nvPr>
            <p:ph idx="1"/>
          </p:nvPr>
        </p:nvPicPr>
        <p:blipFill>
          <a:blip r:embed="rId2"/>
          <a:stretch>
            <a:fillRect/>
          </a:stretch>
        </p:blipFill>
        <p:spPr>
          <a:xfrm>
            <a:off x="871711" y="1659118"/>
            <a:ext cx="6877122" cy="4006812"/>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74</a:t>
            </a:fld>
            <a:endParaRPr lang="en-GB" dirty="0"/>
          </a:p>
        </p:txBody>
      </p:sp>
    </p:spTree>
    <p:extLst>
      <p:ext uri="{BB962C8B-B14F-4D97-AF65-F5344CB8AC3E}">
        <p14:creationId xmlns:p14="http://schemas.microsoft.com/office/powerpoint/2010/main" val="25563519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CD03EF-1CEC-4C9C-AE54-3FB5247AD327}"/>
              </a:ext>
            </a:extLst>
          </p:cNvPr>
          <p:cNvSpPr>
            <a:spLocks noGrp="1"/>
          </p:cNvSpPr>
          <p:nvPr>
            <p:ph idx="1"/>
          </p:nvPr>
        </p:nvSpPr>
        <p:spPr/>
        <p:txBody>
          <a:bodyPr/>
          <a:lstStyle/>
          <a:p>
            <a:r>
              <a:rPr lang="en-US" dirty="0"/>
              <a:t>Input Minimum DSCR</a:t>
            </a:r>
          </a:p>
          <a:p>
            <a:r>
              <a:rPr lang="en-US" dirty="0"/>
              <a:t>Compute Target Debt Service</a:t>
            </a:r>
          </a:p>
          <a:p>
            <a:r>
              <a:rPr lang="en-US" dirty="0"/>
              <a:t>Compute PV of Debt Service</a:t>
            </a:r>
          </a:p>
          <a:p>
            <a:r>
              <a:rPr lang="en-US" dirty="0"/>
              <a:t>Use PV of Debt Service as Debt in Sources and Uses</a:t>
            </a:r>
          </a:p>
          <a:p>
            <a:r>
              <a:rPr lang="en-US" dirty="0"/>
              <a:t>Compute PV of CFADS</a:t>
            </a:r>
          </a:p>
          <a:p>
            <a:r>
              <a:rPr lang="en-US" dirty="0"/>
              <a:t>LLCR for Max Debt to Cap is PV of CFADS divided by Cost * Debt/Cap</a:t>
            </a:r>
          </a:p>
        </p:txBody>
      </p:sp>
      <p:sp>
        <p:nvSpPr>
          <p:cNvPr id="3" name="Title 2">
            <a:extLst>
              <a:ext uri="{FF2B5EF4-FFF2-40B4-BE49-F238E27FC236}">
                <a16:creationId xmlns:a16="http://schemas.microsoft.com/office/drawing/2014/main" id="{4098A80F-E88C-48C7-BA16-351E58A6117A}"/>
              </a:ext>
            </a:extLst>
          </p:cNvPr>
          <p:cNvSpPr>
            <a:spLocks noGrp="1"/>
          </p:cNvSpPr>
          <p:nvPr>
            <p:ph type="title"/>
          </p:nvPr>
        </p:nvSpPr>
        <p:spPr/>
        <p:txBody>
          <a:bodyPr/>
          <a:lstStyle/>
          <a:p>
            <a:r>
              <a:rPr lang="en-US" dirty="0"/>
              <a:t>Model with Debt Sculpting</a:t>
            </a:r>
          </a:p>
        </p:txBody>
      </p:sp>
      <p:sp>
        <p:nvSpPr>
          <p:cNvPr id="4" name="Slide Number Placeholder 3">
            <a:extLst>
              <a:ext uri="{FF2B5EF4-FFF2-40B4-BE49-F238E27FC236}">
                <a16:creationId xmlns:a16="http://schemas.microsoft.com/office/drawing/2014/main" id="{3346AA44-BDCC-4C25-A704-7E99158D9191}"/>
              </a:ext>
            </a:extLst>
          </p:cNvPr>
          <p:cNvSpPr>
            <a:spLocks noGrp="1"/>
          </p:cNvSpPr>
          <p:nvPr>
            <p:ph type="sldNum" sz="quarter" idx="12"/>
          </p:nvPr>
        </p:nvSpPr>
        <p:spPr/>
        <p:txBody>
          <a:bodyPr/>
          <a:lstStyle/>
          <a:p>
            <a:pPr algn="ctr"/>
            <a:fld id="{0C3A1854-6B63-4059-B360-A3C4972BF0FC}" type="slidenum">
              <a:rPr lang="ko-KR" altLang="en-US" smtClean="0"/>
              <a:pPr algn="ctr"/>
              <a:t>75</a:t>
            </a:fld>
            <a:endParaRPr lang="ko-KR" altLang="en-US" dirty="0"/>
          </a:p>
        </p:txBody>
      </p:sp>
    </p:spTree>
    <p:extLst>
      <p:ext uri="{BB962C8B-B14F-4D97-AF65-F5344CB8AC3E}">
        <p14:creationId xmlns:p14="http://schemas.microsoft.com/office/powerpoint/2010/main" val="38453651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Sculpting Equations - Basic</a:t>
            </a:r>
          </a:p>
        </p:txBody>
      </p:sp>
      <p:sp>
        <p:nvSpPr>
          <p:cNvPr id="3" name="Content Placeholder 2"/>
          <p:cNvSpPr>
            <a:spLocks noGrp="1"/>
          </p:cNvSpPr>
          <p:nvPr>
            <p:ph idx="1"/>
          </p:nvPr>
        </p:nvSpPr>
        <p:spPr/>
        <p:txBody>
          <a:bodyPr>
            <a:normAutofit fontScale="85000" lnSpcReduction="10000"/>
          </a:bodyPr>
          <a:lstStyle/>
          <a:p>
            <a:r>
              <a:rPr lang="en-US" sz="2400" dirty="0"/>
              <a:t>One of the main ideas about the repayment process in project finance is that the modelling is much more effective when you combine formulas with other excel techniques. If you try and solve these things with a brute force method that uses a copy and paste method or goal seek things will get very messy. Formulas used for repayment and debt sizing are listed below: The fundamental two sculpting formulas are:</a:t>
            </a:r>
          </a:p>
          <a:p>
            <a:r>
              <a:rPr lang="en-US" sz="2400" b="1" dirty="0"/>
              <a:t>(1) Target Debt Service Per Period = CFADS/DSCR</a:t>
            </a:r>
          </a:p>
          <a:p>
            <a:r>
              <a:rPr lang="en-US" sz="2400" b="1" dirty="0"/>
              <a:t>(2) Debt Amount at COD = PV(Interest Rate, Target Debt Service)</a:t>
            </a:r>
          </a:p>
          <a:p>
            <a:r>
              <a:rPr lang="en-US" sz="2400" b="1" dirty="0"/>
              <a:t>Non-Constant Interest Rates</a:t>
            </a:r>
          </a:p>
          <a:p>
            <a:r>
              <a:rPr lang="en-US" sz="2400" dirty="0"/>
              <a:t>However this is by no means the only formula you should use when working on repayment. In cases when the interest rate changes, a simple present value formula cannot be used. Instead, an interest rate index can be created that accounts for prior interest rate changes as follows:</a:t>
            </a:r>
          </a:p>
          <a:p>
            <a:r>
              <a:rPr lang="en-US" sz="2400" b="1" dirty="0"/>
              <a:t>(3) Int Rate Index(t) = Int Rate Indext-1 x (1+Interest Rate(t))</a:t>
            </a:r>
          </a:p>
          <a:p>
            <a:r>
              <a:rPr lang="en-US" sz="2400" b="1" dirty="0"/>
              <a:t>(4) Debt Amount at COD = ∑ Debt Service(t)/Interest Rate Index(t)</a:t>
            </a:r>
          </a:p>
        </p:txBody>
      </p:sp>
      <p:sp>
        <p:nvSpPr>
          <p:cNvPr id="4" name="Slide Number Placeholder 3"/>
          <p:cNvSpPr>
            <a:spLocks noGrp="1"/>
          </p:cNvSpPr>
          <p:nvPr>
            <p:ph type="sldNum" sz="quarter" idx="12"/>
          </p:nvPr>
        </p:nvSpPr>
        <p:spPr/>
        <p:txBody>
          <a:bodyPr/>
          <a:lstStyle/>
          <a:p>
            <a:fld id="{EB241CD2-1E45-42A3-B213-66A034DF9A3B}" type="slidenum">
              <a:rPr lang="en-GB" smtClean="0"/>
              <a:t>76</a:t>
            </a:fld>
            <a:endParaRPr lang="en-GB" dirty="0"/>
          </a:p>
        </p:txBody>
      </p:sp>
    </p:spTree>
    <p:extLst>
      <p:ext uri="{BB962C8B-B14F-4D97-AF65-F5344CB8AC3E}">
        <p14:creationId xmlns:p14="http://schemas.microsoft.com/office/powerpoint/2010/main" val="31979735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Sculpting Equations with Debt to Capital Constraint</a:t>
            </a:r>
          </a:p>
        </p:txBody>
      </p:sp>
      <p:sp>
        <p:nvSpPr>
          <p:cNvPr id="3" name="Content Placeholder 2"/>
          <p:cNvSpPr>
            <a:spLocks noGrp="1"/>
          </p:cNvSpPr>
          <p:nvPr>
            <p:ph idx="1"/>
          </p:nvPr>
        </p:nvSpPr>
        <p:spPr/>
        <p:txBody>
          <a:bodyPr>
            <a:normAutofit lnSpcReduction="10000"/>
          </a:bodyPr>
          <a:lstStyle/>
          <a:p>
            <a:r>
              <a:rPr lang="en-US" sz="2400" dirty="0"/>
              <a:t>Use of LLCR when there is a Target Debt to Capital constraint that drives the amount of the debt.  If the debt is being sized by the debt to capital ratio, a higher DSCR must be used.</a:t>
            </a:r>
          </a:p>
          <a:p>
            <a:r>
              <a:rPr lang="en-US" sz="2400" dirty="0"/>
              <a:t>This raises the issue of how to compute sculpted debt repayments when debt is sized with the debt to capital ratio and the DSCR is not from the DSCR constraint. </a:t>
            </a:r>
          </a:p>
          <a:p>
            <a:r>
              <a:rPr lang="en-US" sz="2400" dirty="0"/>
              <a:t>When the Debt is Sized by Debt to Capital the LLCR can be used to size the debt, because with sculpting, the DSCR = LLCR. Formulas in this case include:</a:t>
            </a:r>
          </a:p>
          <a:p>
            <a:r>
              <a:rPr lang="en-US" sz="2000" b="1" dirty="0"/>
              <a:t>(5) Target Debt Service(t) = CF(t)/LLCR</a:t>
            </a:r>
          </a:p>
          <a:p>
            <a:r>
              <a:rPr lang="en-US" sz="2000" b="1" dirty="0"/>
              <a:t>(6) LLCR = NPV(Interest Rate, CFADS)/Max Debt from Debt to Capital</a:t>
            </a:r>
          </a:p>
          <a:p>
            <a:r>
              <a:rPr lang="en-US" sz="2000" b="1" dirty="0"/>
              <a:t>(7) DSCR Applied = MAX(Target DSCR,LLCR with Max Debt)</a:t>
            </a:r>
          </a:p>
        </p:txBody>
      </p:sp>
      <p:sp>
        <p:nvSpPr>
          <p:cNvPr id="4" name="Slide Number Placeholder 3"/>
          <p:cNvSpPr>
            <a:spLocks noGrp="1"/>
          </p:cNvSpPr>
          <p:nvPr>
            <p:ph type="sldNum" sz="quarter" idx="12"/>
          </p:nvPr>
        </p:nvSpPr>
        <p:spPr/>
        <p:txBody>
          <a:bodyPr/>
          <a:lstStyle/>
          <a:p>
            <a:fld id="{EB241CD2-1E45-42A3-B213-66A034DF9A3B}" type="slidenum">
              <a:rPr lang="en-GB" smtClean="0"/>
              <a:t>77</a:t>
            </a:fld>
            <a:endParaRPr lang="en-GB" dirty="0"/>
          </a:p>
        </p:txBody>
      </p:sp>
    </p:spTree>
    <p:extLst>
      <p:ext uri="{BB962C8B-B14F-4D97-AF65-F5344CB8AC3E}">
        <p14:creationId xmlns:p14="http://schemas.microsoft.com/office/powerpoint/2010/main" val="6871366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Sculpting Equations with LC Fees</a:t>
            </a:r>
          </a:p>
        </p:txBody>
      </p:sp>
      <p:sp>
        <p:nvSpPr>
          <p:cNvPr id="3" name="Content Placeholder 2"/>
          <p:cNvSpPr>
            <a:spLocks noGrp="1"/>
          </p:cNvSpPr>
          <p:nvPr>
            <p:ph idx="1"/>
          </p:nvPr>
        </p:nvSpPr>
        <p:spPr/>
        <p:txBody>
          <a:bodyPr>
            <a:normAutofit fontScale="62500" lnSpcReduction="20000"/>
          </a:bodyPr>
          <a:lstStyle/>
          <a:p>
            <a:r>
              <a:rPr lang="en-US" dirty="0"/>
              <a:t>Adjusting Sculpting Equations for Debt Fees: Debt fees such as the fee on a letter of credit is part of debt service. To include the fees in the sculpting equations, you should subtract the fees when you compute the net present value of debt, as the fees reduce the amount of debt service that can be supported by cash flow. To make the sculpting work you should also make the repayment lower by the fees as shown below:</a:t>
            </a:r>
          </a:p>
          <a:p>
            <a:r>
              <a:rPr lang="en-US" b="1" dirty="0"/>
              <a:t>(14) Repayment = CFADS/DSCR - Interest - Fees</a:t>
            </a:r>
          </a:p>
          <a:p>
            <a:r>
              <a:rPr lang="en-US" b="1" dirty="0"/>
              <a:t>(15) Debt = NPV(Interest Rate, Debt Service-fees) </a:t>
            </a:r>
          </a:p>
          <a:p>
            <a:r>
              <a:rPr lang="en-US" b="1" dirty="0"/>
              <a:t>Debt = NPV(rate, Debt Service) - NPV(rate, Fees)</a:t>
            </a:r>
          </a:p>
          <a:p>
            <a:r>
              <a:rPr lang="en-US" dirty="0"/>
              <a:t>Note Debt Service in the above equation means debt service without fees and debt is reduced by PV of fees</a:t>
            </a:r>
          </a:p>
          <a:p>
            <a:r>
              <a:rPr lang="en-US" dirty="0"/>
              <a:t>Adjusting LLCR for Debt Fees: The sculpting analyses include calculation of the LLCR to evaluate whether the debt to capital constraint is driving the constraint. In this case the PV of CFADS is not the correct numerator for the analysis. Instead, the PV of the LC fees should be added to the denominator of the LLCR as follows:</a:t>
            </a:r>
          </a:p>
          <a:p>
            <a:r>
              <a:rPr lang="en-US" b="1" dirty="0"/>
              <a:t>(16) LLCR = PV(CFADS)/(Debt + PV of LC Fees), where</a:t>
            </a:r>
          </a:p>
          <a:p>
            <a:r>
              <a:rPr lang="en-US" b="1" dirty="0"/>
              <a:t>(17) Debt = Project Cost x Debt to Capital</a:t>
            </a:r>
          </a:p>
        </p:txBody>
      </p:sp>
      <p:sp>
        <p:nvSpPr>
          <p:cNvPr id="4" name="Slide Number Placeholder 3"/>
          <p:cNvSpPr>
            <a:spLocks noGrp="1"/>
          </p:cNvSpPr>
          <p:nvPr>
            <p:ph type="sldNum" sz="quarter" idx="12"/>
          </p:nvPr>
        </p:nvSpPr>
        <p:spPr/>
        <p:txBody>
          <a:bodyPr/>
          <a:lstStyle/>
          <a:p>
            <a:fld id="{EB241CD2-1E45-42A3-B213-66A034DF9A3B}" type="slidenum">
              <a:rPr lang="en-GB" smtClean="0"/>
              <a:t>78</a:t>
            </a:fld>
            <a:endParaRPr lang="en-GB" dirty="0"/>
          </a:p>
        </p:txBody>
      </p:sp>
    </p:spTree>
    <p:extLst>
      <p:ext uri="{BB962C8B-B14F-4D97-AF65-F5344CB8AC3E}">
        <p14:creationId xmlns:p14="http://schemas.microsoft.com/office/powerpoint/2010/main" val="19138087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8DFDA9-25F9-4549-94C3-DE0DA7BC4343}"/>
              </a:ext>
            </a:extLst>
          </p:cNvPr>
          <p:cNvSpPr>
            <a:spLocks noGrp="1"/>
          </p:cNvSpPr>
          <p:nvPr>
            <p:ph idx="1"/>
          </p:nvPr>
        </p:nvSpPr>
        <p:spPr/>
        <p:txBody>
          <a:bodyPr>
            <a:normAutofit fontScale="70000" lnSpcReduction="20000"/>
          </a:bodyPr>
          <a:lstStyle/>
          <a:p>
            <a:r>
              <a:rPr lang="en-US" dirty="0"/>
              <a:t>Sculpting and Changes in the DSRA balance including Final Repayment</a:t>
            </a:r>
          </a:p>
          <a:p>
            <a:r>
              <a:rPr lang="en-US" dirty="0"/>
              <a:t>After working through letters of credit for the DSRA, taxes, interest income and other factors that cause difficult circular references, the final subject addressed is using the DSRA to repay debt. </a:t>
            </a:r>
          </a:p>
          <a:p>
            <a:r>
              <a:rPr lang="en-US" dirty="0"/>
              <a:t>A similar result occurs when changes in the DSRA are included in CFADS. Incorporating these changes in a financial model without massive circularity disruptions can be tricky, but it can be solved by separately computing the present value of changes in the DSRA. </a:t>
            </a:r>
          </a:p>
          <a:p>
            <a:r>
              <a:rPr lang="en-US" dirty="0"/>
              <a:t>Changes in the DSRA can be modelled using the following equations:</a:t>
            </a:r>
          </a:p>
          <a:p>
            <a:r>
              <a:rPr lang="en-US" b="1" dirty="0"/>
              <a:t>(18) Debt Adjustment = PV(Interest Rate, Change in DSRA/DSCR)</a:t>
            </a:r>
          </a:p>
          <a:p>
            <a:r>
              <a:rPr lang="en-US" b="1" dirty="0"/>
              <a:t>(19) Repayment = Repayment from Normal Sculpting + Change in DSRA/DSCR</a:t>
            </a:r>
          </a:p>
          <a:p>
            <a:endParaRPr lang="en-US" dirty="0"/>
          </a:p>
        </p:txBody>
      </p:sp>
      <p:sp>
        <p:nvSpPr>
          <p:cNvPr id="3" name="Title 2">
            <a:extLst>
              <a:ext uri="{FF2B5EF4-FFF2-40B4-BE49-F238E27FC236}">
                <a16:creationId xmlns:a16="http://schemas.microsoft.com/office/drawing/2014/main" id="{A0F51056-BE99-4D45-A599-CAD4BD6447E6}"/>
              </a:ext>
            </a:extLst>
          </p:cNvPr>
          <p:cNvSpPr>
            <a:spLocks noGrp="1"/>
          </p:cNvSpPr>
          <p:nvPr>
            <p:ph type="title"/>
          </p:nvPr>
        </p:nvSpPr>
        <p:spPr/>
        <p:txBody>
          <a:bodyPr/>
          <a:lstStyle/>
          <a:p>
            <a:r>
              <a:rPr lang="en-US" dirty="0"/>
              <a:t>Sculpting with DSRA as Final Payment</a:t>
            </a:r>
          </a:p>
        </p:txBody>
      </p:sp>
      <p:sp>
        <p:nvSpPr>
          <p:cNvPr id="4" name="Slide Number Placeholder 3">
            <a:extLst>
              <a:ext uri="{FF2B5EF4-FFF2-40B4-BE49-F238E27FC236}">
                <a16:creationId xmlns:a16="http://schemas.microsoft.com/office/drawing/2014/main" id="{3DFD6B1D-8E36-4476-9524-EB8FE2646A60}"/>
              </a:ext>
            </a:extLst>
          </p:cNvPr>
          <p:cNvSpPr>
            <a:spLocks noGrp="1"/>
          </p:cNvSpPr>
          <p:nvPr>
            <p:ph type="sldNum" sz="quarter" idx="12"/>
          </p:nvPr>
        </p:nvSpPr>
        <p:spPr/>
        <p:txBody>
          <a:bodyPr/>
          <a:lstStyle/>
          <a:p>
            <a:pPr algn="ctr"/>
            <a:fld id="{0C3A1854-6B63-4059-B360-A3C4972BF0FC}" type="slidenum">
              <a:rPr lang="ko-KR" altLang="en-US" smtClean="0"/>
              <a:pPr algn="ctr"/>
              <a:t>79</a:t>
            </a:fld>
            <a:endParaRPr lang="ko-KR" altLang="en-US" dirty="0"/>
          </a:p>
        </p:txBody>
      </p:sp>
    </p:spTree>
    <p:extLst>
      <p:ext uri="{BB962C8B-B14F-4D97-AF65-F5344CB8AC3E}">
        <p14:creationId xmlns:p14="http://schemas.microsoft.com/office/powerpoint/2010/main" val="1145642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73E4CF-9C25-41C9-82CD-DD462AFA68C4}"/>
              </a:ext>
            </a:extLst>
          </p:cNvPr>
          <p:cNvSpPr>
            <a:spLocks noGrp="1"/>
          </p:cNvSpPr>
          <p:nvPr>
            <p:ph idx="1"/>
          </p:nvPr>
        </p:nvSpPr>
        <p:spPr/>
        <p:txBody>
          <a:bodyPr/>
          <a:lstStyle/>
          <a:p>
            <a:r>
              <a:rPr lang="en-US" dirty="0"/>
              <a:t>Find the Laziest Way</a:t>
            </a:r>
          </a:p>
          <a:p>
            <a:endParaRPr lang="en-US" dirty="0"/>
          </a:p>
          <a:p>
            <a:r>
              <a:rPr lang="en-US" dirty="0"/>
              <a:t>There are many ways in excel to do things.  Find the fastest and easiest way to do it.</a:t>
            </a:r>
          </a:p>
          <a:p>
            <a:pPr lvl="1"/>
            <a:r>
              <a:rPr lang="en-US" dirty="0"/>
              <a:t>Often use short cut like Alt, E, IS</a:t>
            </a:r>
          </a:p>
          <a:p>
            <a:pPr lvl="1"/>
            <a:r>
              <a:rPr lang="en-US" dirty="0"/>
              <a:t>Sometimes use the mouse</a:t>
            </a:r>
          </a:p>
          <a:p>
            <a:pPr lvl="1"/>
            <a:r>
              <a:rPr lang="en-US" dirty="0"/>
              <a:t>Use entire row or column when you can</a:t>
            </a:r>
          </a:p>
          <a:p>
            <a:pPr lvl="1"/>
            <a:r>
              <a:rPr lang="en-US" dirty="0"/>
              <a:t>Use TRUE/FALSE instead of IF: =1=1 is TRUE</a:t>
            </a:r>
          </a:p>
          <a:p>
            <a:pPr lvl="2"/>
            <a:r>
              <a:rPr lang="en-US" dirty="0"/>
              <a:t>True is 1</a:t>
            </a:r>
          </a:p>
          <a:p>
            <a:pPr lvl="2"/>
            <a:r>
              <a:rPr lang="en-US" dirty="0"/>
              <a:t>False is 0</a:t>
            </a:r>
          </a:p>
          <a:p>
            <a:pPr lvl="1"/>
            <a:endParaRPr lang="en-US" dirty="0"/>
          </a:p>
        </p:txBody>
      </p:sp>
      <p:sp>
        <p:nvSpPr>
          <p:cNvPr id="3" name="Title 2">
            <a:extLst>
              <a:ext uri="{FF2B5EF4-FFF2-40B4-BE49-F238E27FC236}">
                <a16:creationId xmlns:a16="http://schemas.microsoft.com/office/drawing/2014/main" id="{B8D27916-E02A-42CC-B627-CAE0BBEF26C2}"/>
              </a:ext>
            </a:extLst>
          </p:cNvPr>
          <p:cNvSpPr>
            <a:spLocks noGrp="1"/>
          </p:cNvSpPr>
          <p:nvPr>
            <p:ph type="title"/>
          </p:nvPr>
        </p:nvSpPr>
        <p:spPr/>
        <p:txBody>
          <a:bodyPr/>
          <a:lstStyle/>
          <a:p>
            <a:r>
              <a:rPr lang="en-US" dirty="0"/>
              <a:t>My Rule</a:t>
            </a:r>
          </a:p>
        </p:txBody>
      </p:sp>
      <p:sp>
        <p:nvSpPr>
          <p:cNvPr id="4" name="Slide Number Placeholder 3">
            <a:extLst>
              <a:ext uri="{FF2B5EF4-FFF2-40B4-BE49-F238E27FC236}">
                <a16:creationId xmlns:a16="http://schemas.microsoft.com/office/drawing/2014/main" id="{1CBCE81E-4B19-49CC-8695-DFD210471DCA}"/>
              </a:ext>
            </a:extLst>
          </p:cNvPr>
          <p:cNvSpPr>
            <a:spLocks noGrp="1"/>
          </p:cNvSpPr>
          <p:nvPr>
            <p:ph type="sldNum" sz="quarter" idx="12"/>
          </p:nvPr>
        </p:nvSpPr>
        <p:spPr/>
        <p:txBody>
          <a:bodyPr/>
          <a:lstStyle/>
          <a:p>
            <a:pPr algn="ctr"/>
            <a:fld id="{0C3A1854-6B63-4059-B360-A3C4972BF0FC}" type="slidenum">
              <a:rPr lang="ko-KR" altLang="en-US" smtClean="0"/>
              <a:pPr algn="ctr"/>
              <a:t>8</a:t>
            </a:fld>
            <a:endParaRPr lang="ko-KR" altLang="en-US" dirty="0"/>
          </a:p>
        </p:txBody>
      </p:sp>
    </p:spTree>
    <p:extLst>
      <p:ext uri="{BB962C8B-B14F-4D97-AF65-F5344CB8AC3E}">
        <p14:creationId xmlns:p14="http://schemas.microsoft.com/office/powerpoint/2010/main" val="15157820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6: Debt Sizing: Including Items in Project Cost (such as development fees and owners cost) that do not Involve Cash Outflow to Increase Returns</a:t>
            </a:r>
          </a:p>
        </p:txBody>
      </p:sp>
    </p:spTree>
    <p:extLst>
      <p:ext uri="{BB962C8B-B14F-4D97-AF65-F5344CB8AC3E}">
        <p14:creationId xmlns:p14="http://schemas.microsoft.com/office/powerpoint/2010/main" val="699741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BAA3D9-6545-4F1E-B94F-C5569FDFF70D}"/>
              </a:ext>
            </a:extLst>
          </p:cNvPr>
          <p:cNvSpPr>
            <a:spLocks noGrp="1"/>
          </p:cNvSpPr>
          <p:nvPr>
            <p:ph type="title"/>
          </p:nvPr>
        </p:nvSpPr>
        <p:spPr/>
        <p:txBody>
          <a:bodyPr/>
          <a:lstStyle/>
          <a:p>
            <a:r>
              <a:rPr lang="en-US" dirty="0"/>
              <a:t>Reconciling Debt to Capital with DSCR</a:t>
            </a:r>
          </a:p>
        </p:txBody>
      </p:sp>
      <p:sp>
        <p:nvSpPr>
          <p:cNvPr id="4" name="Slide Number Placeholder 3">
            <a:extLst>
              <a:ext uri="{FF2B5EF4-FFF2-40B4-BE49-F238E27FC236}">
                <a16:creationId xmlns:a16="http://schemas.microsoft.com/office/drawing/2014/main" id="{E6C55FC8-CE73-42BF-B314-EC48AA5C4384}"/>
              </a:ext>
            </a:extLst>
          </p:cNvPr>
          <p:cNvSpPr>
            <a:spLocks noGrp="1"/>
          </p:cNvSpPr>
          <p:nvPr>
            <p:ph type="sldNum" sz="quarter" idx="12"/>
          </p:nvPr>
        </p:nvSpPr>
        <p:spPr/>
        <p:txBody>
          <a:bodyPr/>
          <a:lstStyle/>
          <a:p>
            <a:pPr algn="ctr"/>
            <a:fld id="{0C3A1854-6B63-4059-B360-A3C4972BF0FC}" type="slidenum">
              <a:rPr lang="ko-KR" altLang="en-US" smtClean="0"/>
              <a:pPr algn="ctr"/>
              <a:t>81</a:t>
            </a:fld>
            <a:endParaRPr lang="ko-KR" altLang="en-US" dirty="0"/>
          </a:p>
        </p:txBody>
      </p:sp>
      <p:sp>
        <p:nvSpPr>
          <p:cNvPr id="5" name="Rectangle: Rounded Corners 4">
            <a:extLst>
              <a:ext uri="{FF2B5EF4-FFF2-40B4-BE49-F238E27FC236}">
                <a16:creationId xmlns:a16="http://schemas.microsoft.com/office/drawing/2014/main" id="{6BB385A5-7BDA-4C2F-BF9D-B0AF2839A867}"/>
              </a:ext>
            </a:extLst>
          </p:cNvPr>
          <p:cNvSpPr/>
          <p:nvPr/>
        </p:nvSpPr>
        <p:spPr>
          <a:xfrm>
            <a:off x="1927320" y="5332396"/>
            <a:ext cx="2319688" cy="8277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Try to increase tenor to reduce increase the DSCR</a:t>
            </a:r>
          </a:p>
        </p:txBody>
      </p:sp>
      <p:sp>
        <p:nvSpPr>
          <p:cNvPr id="6" name="Diamond 5">
            <a:extLst>
              <a:ext uri="{FF2B5EF4-FFF2-40B4-BE49-F238E27FC236}">
                <a16:creationId xmlns:a16="http://schemas.microsoft.com/office/drawing/2014/main" id="{1D1C0A67-7C40-483F-9FAA-3823930069C9}"/>
              </a:ext>
            </a:extLst>
          </p:cNvPr>
          <p:cNvSpPr/>
          <p:nvPr/>
        </p:nvSpPr>
        <p:spPr>
          <a:xfrm>
            <a:off x="1112363" y="1602557"/>
            <a:ext cx="4023526" cy="2343801"/>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Cash Flow results in too high DSCR meaning that you have debt to cap constraint</a:t>
            </a:r>
          </a:p>
        </p:txBody>
      </p:sp>
      <p:cxnSp>
        <p:nvCxnSpPr>
          <p:cNvPr id="8" name="Straight Arrow Connector 7">
            <a:extLst>
              <a:ext uri="{FF2B5EF4-FFF2-40B4-BE49-F238E27FC236}">
                <a16:creationId xmlns:a16="http://schemas.microsoft.com/office/drawing/2014/main" id="{FF103995-E42D-4C5E-91DC-17608B306336}"/>
              </a:ext>
            </a:extLst>
          </p:cNvPr>
          <p:cNvCxnSpPr>
            <a:cxnSpLocks/>
            <a:stCxn id="6" idx="2"/>
            <a:endCxn id="5" idx="0"/>
          </p:cNvCxnSpPr>
          <p:nvPr/>
        </p:nvCxnSpPr>
        <p:spPr>
          <a:xfrm flipH="1">
            <a:off x="3087164" y="3946358"/>
            <a:ext cx="36962" cy="13860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1A2B60F-7D1B-4711-AE75-EE940F78FF5E}"/>
              </a:ext>
            </a:extLst>
          </p:cNvPr>
          <p:cNvSpPr/>
          <p:nvPr/>
        </p:nvSpPr>
        <p:spPr>
          <a:xfrm>
            <a:off x="2681364" y="4492343"/>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cxnSp>
        <p:nvCxnSpPr>
          <p:cNvPr id="13" name="Straight Arrow Connector 12">
            <a:extLst>
              <a:ext uri="{FF2B5EF4-FFF2-40B4-BE49-F238E27FC236}">
                <a16:creationId xmlns:a16="http://schemas.microsoft.com/office/drawing/2014/main" id="{D4DA647B-C7C2-45CA-A949-3F16D3BAADBC}"/>
              </a:ext>
            </a:extLst>
          </p:cNvPr>
          <p:cNvCxnSpPr>
            <a:cxnSpLocks/>
            <a:stCxn id="6" idx="3"/>
            <a:endCxn id="16" idx="1"/>
          </p:cNvCxnSpPr>
          <p:nvPr/>
        </p:nvCxnSpPr>
        <p:spPr>
          <a:xfrm flipV="1">
            <a:off x="5135889" y="2692800"/>
            <a:ext cx="1377342" cy="816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4E80C6A-5CC1-4B4C-BADC-C2266786834B}"/>
              </a:ext>
            </a:extLst>
          </p:cNvPr>
          <p:cNvSpPr/>
          <p:nvPr/>
        </p:nvSpPr>
        <p:spPr>
          <a:xfrm>
            <a:off x="5352610" y="2473824"/>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16" name="Rectangle: Rounded Corners 15">
            <a:extLst>
              <a:ext uri="{FF2B5EF4-FFF2-40B4-BE49-F238E27FC236}">
                <a16:creationId xmlns:a16="http://schemas.microsoft.com/office/drawing/2014/main" id="{F7C86363-89C5-4246-A07A-C95B29490398}"/>
              </a:ext>
            </a:extLst>
          </p:cNvPr>
          <p:cNvSpPr/>
          <p:nvPr/>
        </p:nvSpPr>
        <p:spPr>
          <a:xfrm>
            <a:off x="6513231" y="2053463"/>
            <a:ext cx="2397881" cy="12786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 the project cost WITHOUT spending money on  things like land value</a:t>
            </a:r>
          </a:p>
        </p:txBody>
      </p:sp>
      <p:sp>
        <p:nvSpPr>
          <p:cNvPr id="17" name="TextBox 16">
            <a:extLst>
              <a:ext uri="{FF2B5EF4-FFF2-40B4-BE49-F238E27FC236}">
                <a16:creationId xmlns:a16="http://schemas.microsoft.com/office/drawing/2014/main" id="{872DBC57-1AC6-4233-9ABA-004F470F776E}"/>
              </a:ext>
            </a:extLst>
          </p:cNvPr>
          <p:cNvSpPr txBox="1"/>
          <p:nvPr/>
        </p:nvSpPr>
        <p:spPr>
          <a:xfrm>
            <a:off x="5352610" y="4147794"/>
            <a:ext cx="3254062" cy="1754326"/>
          </a:xfrm>
          <a:prstGeom prst="rect">
            <a:avLst/>
          </a:prstGeom>
          <a:noFill/>
        </p:spPr>
        <p:txBody>
          <a:bodyPr wrap="square" rtlCol="0">
            <a:spAutoFit/>
          </a:bodyPr>
          <a:lstStyle/>
          <a:p>
            <a:r>
              <a:rPr lang="en-US" dirty="0"/>
              <a:t>After you are finished with the term sheet it looks like the DSCR constraint and the debt to capital constraint give you the same answer.  This could be because of the process.</a:t>
            </a:r>
          </a:p>
        </p:txBody>
      </p:sp>
    </p:spTree>
    <p:extLst>
      <p:ext uri="{BB962C8B-B14F-4D97-AF65-F5344CB8AC3E}">
        <p14:creationId xmlns:p14="http://schemas.microsoft.com/office/powerpoint/2010/main" val="23891860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Non-Cash Increases in Project Cost</a:t>
            </a:r>
          </a:p>
        </p:txBody>
      </p:sp>
      <p:sp>
        <p:nvSpPr>
          <p:cNvPr id="3" name="Content Placeholder 2"/>
          <p:cNvSpPr>
            <a:spLocks noGrp="1"/>
          </p:cNvSpPr>
          <p:nvPr>
            <p:ph idx="1"/>
          </p:nvPr>
        </p:nvSpPr>
        <p:spPr/>
        <p:txBody>
          <a:bodyPr>
            <a:normAutofit fontScale="77500" lnSpcReduction="20000"/>
          </a:bodyPr>
          <a:lstStyle/>
          <a:p>
            <a:r>
              <a:rPr lang="en-US" dirty="0"/>
              <a:t>When does asset increase matter and when does it not</a:t>
            </a:r>
          </a:p>
          <a:p>
            <a:r>
              <a:rPr lang="en-US" dirty="0"/>
              <a:t>Importance of paying cash or not paying cash</a:t>
            </a:r>
          </a:p>
          <a:p>
            <a:r>
              <a:rPr lang="en-US" dirty="0"/>
              <a:t>Examples of non-cash increases in project cost</a:t>
            </a:r>
          </a:p>
          <a:p>
            <a:pPr lvl="1"/>
            <a:r>
              <a:rPr lang="en-US" dirty="0"/>
              <a:t>Development fees</a:t>
            </a:r>
          </a:p>
          <a:p>
            <a:pPr lvl="1"/>
            <a:r>
              <a:rPr lang="en-US" dirty="0"/>
              <a:t>Owner costs</a:t>
            </a:r>
          </a:p>
          <a:p>
            <a:pPr lvl="1"/>
            <a:r>
              <a:rPr lang="en-US" dirty="0"/>
              <a:t>Some development costs</a:t>
            </a:r>
          </a:p>
          <a:p>
            <a:pPr lvl="1"/>
            <a:r>
              <a:rPr lang="en-US" dirty="0"/>
              <a:t>Contingencies </a:t>
            </a:r>
          </a:p>
          <a:p>
            <a:pPr lvl="1"/>
            <a:r>
              <a:rPr lang="en-US" dirty="0"/>
              <a:t>Value of Land allocated to project</a:t>
            </a:r>
          </a:p>
          <a:p>
            <a:pPr lvl="1"/>
            <a:r>
              <a:rPr lang="en-US" dirty="0"/>
              <a:t>EPC profit if EPC is sponsor</a:t>
            </a:r>
          </a:p>
          <a:p>
            <a:pPr lvl="1"/>
            <a:r>
              <a:rPr lang="en-US" dirty="0"/>
              <a:t>Games with EPC profit</a:t>
            </a:r>
          </a:p>
          <a:p>
            <a:endParaRPr lang="en-US" dirty="0"/>
          </a:p>
          <a:p>
            <a:r>
              <a:rPr lang="en-US" dirty="0"/>
              <a:t>Items that can increase the cost of a project affect returns primarily when the debt to capital constraint applies and have less or no importance when the DSCR drives debt capacity.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82</a:t>
            </a:fld>
            <a:endParaRPr lang="en-GB" dirty="0"/>
          </a:p>
        </p:txBody>
      </p:sp>
    </p:spTree>
    <p:extLst>
      <p:ext uri="{BB962C8B-B14F-4D97-AF65-F5344CB8AC3E}">
        <p14:creationId xmlns:p14="http://schemas.microsoft.com/office/powerpoint/2010/main" val="9611028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Debt Sizing: Including Items in Project Cost that do not Involve Cash Outflow </a:t>
            </a:r>
          </a:p>
        </p:txBody>
      </p:sp>
      <p:sp>
        <p:nvSpPr>
          <p:cNvPr id="3" name="Content Placeholder 2"/>
          <p:cNvSpPr>
            <a:spLocks noGrp="1"/>
          </p:cNvSpPr>
          <p:nvPr>
            <p:ph idx="1"/>
          </p:nvPr>
        </p:nvSpPr>
        <p:spPr/>
        <p:txBody>
          <a:bodyPr>
            <a:normAutofit fontScale="77500" lnSpcReduction="20000"/>
          </a:bodyPr>
          <a:lstStyle/>
          <a:p>
            <a:r>
              <a:rPr lang="en-US" dirty="0"/>
              <a:t>Accounting allocations to the project can have large effects on the equity IRR through debt sizing derived from the debt to capital ratio. </a:t>
            </a:r>
          </a:p>
          <a:p>
            <a:r>
              <a:rPr lang="en-US" b="1" i="1" dirty="0"/>
              <a:t>If the DSCR drives debt sizing</a:t>
            </a:r>
            <a:r>
              <a:rPr lang="en-US" dirty="0"/>
              <a:t>, the accounting allocations, fee allocations and other adjustments have no effect on the equity IRR. </a:t>
            </a:r>
          </a:p>
          <a:p>
            <a:r>
              <a:rPr lang="en-US" dirty="0"/>
              <a:t>Accounting allocations and non-cash contributions can change the structure of returns when multiple investors are involved in the project.  If one party is allowed to include non-cash allocations as the basis for his investment, his return is much higher.</a:t>
            </a:r>
          </a:p>
          <a:p>
            <a:r>
              <a:rPr lang="en-US" dirty="0"/>
              <a:t>Depending on the manner in which project costs are accounted for, multiple investors pay debt service and receive dividends, but the investor who did not invest as much cash effectively borrows less relative to the cash investment. </a:t>
            </a:r>
          </a:p>
        </p:txBody>
      </p:sp>
      <p:sp>
        <p:nvSpPr>
          <p:cNvPr id="4" name="Slide Number Placeholder 3"/>
          <p:cNvSpPr>
            <a:spLocks noGrp="1"/>
          </p:cNvSpPr>
          <p:nvPr>
            <p:ph type="sldNum" sz="quarter" idx="12"/>
          </p:nvPr>
        </p:nvSpPr>
        <p:spPr/>
        <p:txBody>
          <a:bodyPr/>
          <a:lstStyle/>
          <a:p>
            <a:fld id="{EB241CD2-1E45-42A3-B213-66A034DF9A3B}" type="slidenum">
              <a:rPr lang="en-GB" smtClean="0"/>
              <a:t>83</a:t>
            </a:fld>
            <a:endParaRPr lang="en-GB" dirty="0"/>
          </a:p>
        </p:txBody>
      </p:sp>
    </p:spTree>
    <p:extLst>
      <p:ext uri="{BB962C8B-B14F-4D97-AF65-F5344CB8AC3E}">
        <p14:creationId xmlns:p14="http://schemas.microsoft.com/office/powerpoint/2010/main" val="14949496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824" y="481190"/>
            <a:ext cx="7666938" cy="690676"/>
          </a:xfrm>
        </p:spPr>
        <p:txBody>
          <a:bodyPr>
            <a:normAutofit fontScale="90000"/>
          </a:bodyPr>
          <a:lstStyle/>
          <a:p>
            <a:r>
              <a:rPr lang="en-US" dirty="0"/>
              <a:t>Debt Sizing: Profits from EPC Contractors or O&amp;M Contractor when Investor is also Contractor</a:t>
            </a:r>
          </a:p>
        </p:txBody>
      </p:sp>
      <p:sp>
        <p:nvSpPr>
          <p:cNvPr id="3" name="Content Placeholder 2"/>
          <p:cNvSpPr>
            <a:spLocks noGrp="1"/>
          </p:cNvSpPr>
          <p:nvPr>
            <p:ph idx="1"/>
          </p:nvPr>
        </p:nvSpPr>
        <p:spPr>
          <a:xfrm>
            <a:off x="537328" y="1734532"/>
            <a:ext cx="7993930" cy="4442431"/>
          </a:xfrm>
        </p:spPr>
        <p:txBody>
          <a:bodyPr>
            <a:normAutofit fontScale="85000" lnSpcReduction="20000"/>
          </a:bodyPr>
          <a:lstStyle/>
          <a:p>
            <a:r>
              <a:rPr lang="en-US" dirty="0"/>
              <a:t>If the EPC profits do not affect the debt size and there is only one investor, placing profits at the EPC contractor level or the investor level does not influence overall returns (i.e. if DSCR drives debt size). </a:t>
            </a:r>
          </a:p>
          <a:p>
            <a:r>
              <a:rPr lang="en-US" dirty="0"/>
              <a:t>Depending on whether the debt to capital constraint applies or there are multiple investors, EPC profits can increase equity IRR (by increasing the debt size).</a:t>
            </a:r>
          </a:p>
          <a:p>
            <a:r>
              <a:rPr lang="en-US" dirty="0"/>
              <a:t>Cash Flow Waterfall and issues associated with including profits in O&amp;M contract rather than in SPV cash flow. Profits on the O&amp;M contract versus including O&amp;M costs at the SPV level can affect the distribution of dividends as the O&amp;M fee is paid before debt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84</a:t>
            </a:fld>
            <a:endParaRPr lang="en-GB" dirty="0"/>
          </a:p>
        </p:txBody>
      </p:sp>
    </p:spTree>
    <p:extLst>
      <p:ext uri="{BB962C8B-B14F-4D97-AF65-F5344CB8AC3E}">
        <p14:creationId xmlns:p14="http://schemas.microsoft.com/office/powerpoint/2010/main" val="12472785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16862" y="4424965"/>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329973" y="527195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57" name="Straight Arrow Connector 56"/>
          <p:cNvCxnSpPr>
            <a:cxnSpLocks/>
            <a:stCxn id="7" idx="2"/>
          </p:cNvCxnSpPr>
          <p:nvPr/>
        </p:nvCxnSpPr>
        <p:spPr bwMode="auto">
          <a:xfrm flipH="1">
            <a:off x="1917546" y="4397513"/>
            <a:ext cx="1672614" cy="62576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O&amp;M Contractor is Sponsor</a:t>
            </a:r>
          </a:p>
        </p:txBody>
      </p:sp>
      <p:sp>
        <p:nvSpPr>
          <p:cNvPr id="4" name="TextBox 3">
            <a:extLst>
              <a:ext uri="{FF2B5EF4-FFF2-40B4-BE49-F238E27FC236}">
                <a16:creationId xmlns:a16="http://schemas.microsoft.com/office/drawing/2014/main" id="{F6B81D72-BF8A-4556-AA68-96299F739F90}"/>
              </a:ext>
            </a:extLst>
          </p:cNvPr>
          <p:cNvSpPr txBox="1"/>
          <p:nvPr/>
        </p:nvSpPr>
        <p:spPr>
          <a:xfrm>
            <a:off x="6143087" y="1790022"/>
            <a:ext cx="2088869" cy="1477328"/>
          </a:xfrm>
          <a:prstGeom prst="rect">
            <a:avLst/>
          </a:prstGeom>
          <a:noFill/>
        </p:spPr>
        <p:txBody>
          <a:bodyPr wrap="square" rtlCol="0">
            <a:spAutoFit/>
          </a:bodyPr>
          <a:lstStyle/>
          <a:p>
            <a:r>
              <a:rPr lang="en-US" dirty="0"/>
              <a:t>Profits to O&amp;M Reduce the SPV Cash Flow. O&amp;M paid before debt service </a:t>
            </a:r>
          </a:p>
        </p:txBody>
      </p:sp>
      <p:cxnSp>
        <p:nvCxnSpPr>
          <p:cNvPr id="6" name="Straight Arrow Connector 5">
            <a:extLst>
              <a:ext uri="{FF2B5EF4-FFF2-40B4-BE49-F238E27FC236}">
                <a16:creationId xmlns:a16="http://schemas.microsoft.com/office/drawing/2014/main" id="{8C8D84AA-3F52-44F0-8A7B-B686A238E2C5}"/>
              </a:ext>
            </a:extLst>
          </p:cNvPr>
          <p:cNvCxnSpPr>
            <a:endCxn id="33" idx="6"/>
          </p:cNvCxnSpPr>
          <p:nvPr/>
        </p:nvCxnSpPr>
        <p:spPr>
          <a:xfrm flipH="1">
            <a:off x="1989960" y="4703975"/>
            <a:ext cx="3882939" cy="369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4018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of Non-Cash Accounting </a:t>
            </a:r>
          </a:p>
        </p:txBody>
      </p:sp>
      <p:pic>
        <p:nvPicPr>
          <p:cNvPr id="5" name="Content Placeholder 4"/>
          <p:cNvPicPr>
            <a:picLocks noGrp="1" noChangeAspect="1"/>
          </p:cNvPicPr>
          <p:nvPr>
            <p:ph idx="1"/>
          </p:nvPr>
        </p:nvPicPr>
        <p:blipFill>
          <a:blip r:embed="rId2"/>
          <a:stretch>
            <a:fillRect/>
          </a:stretch>
        </p:blipFill>
        <p:spPr>
          <a:xfrm>
            <a:off x="57130" y="1982805"/>
            <a:ext cx="8905424" cy="3801978"/>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86</a:t>
            </a:fld>
            <a:endParaRPr lang="en-GB" dirty="0"/>
          </a:p>
        </p:txBody>
      </p:sp>
    </p:spTree>
    <p:extLst>
      <p:ext uri="{BB962C8B-B14F-4D97-AF65-F5344CB8AC3E}">
        <p14:creationId xmlns:p14="http://schemas.microsoft.com/office/powerpoint/2010/main" val="125155687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Fee Theory</a:t>
            </a:r>
          </a:p>
        </p:txBody>
      </p:sp>
      <p:sp>
        <p:nvSpPr>
          <p:cNvPr id="3" name="Content Placeholder 2"/>
          <p:cNvSpPr>
            <a:spLocks noGrp="1"/>
          </p:cNvSpPr>
          <p:nvPr>
            <p:ph idx="1"/>
          </p:nvPr>
        </p:nvSpPr>
        <p:spPr>
          <a:xfrm>
            <a:off x="628650" y="1263192"/>
            <a:ext cx="7918584" cy="2997781"/>
          </a:xfrm>
        </p:spPr>
        <p:txBody>
          <a:bodyPr>
            <a:normAutofit fontScale="70000" lnSpcReduction="20000"/>
          </a:bodyPr>
          <a:lstStyle/>
          <a:p>
            <a:r>
              <a:rPr lang="en-US" dirty="0"/>
              <a:t>Development fees can be a percent of project cost or a multiple of the amount spent on development.</a:t>
            </a:r>
          </a:p>
          <a:p>
            <a:r>
              <a:rPr lang="en-US" dirty="0"/>
              <a:t>This yields big profits to developers when the notice to proceed occurs and can be a cash outflow for the sponsor.  The big profit accounts for the low probability of success during development.</a:t>
            </a:r>
          </a:p>
          <a:p>
            <a:r>
              <a:rPr lang="en-US" dirty="0"/>
              <a:t>If the developer and the sponsor are the same, this profit is not a cash outflow from the perspective of the project.</a:t>
            </a:r>
          </a:p>
          <a:p>
            <a:r>
              <a:rPr lang="en-US" dirty="0"/>
              <a:t>Better to put development fees into cost with debt to capital constraint</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87</a:t>
            </a:fld>
            <a:endParaRPr lang="en-GB" dirty="0"/>
          </a:p>
        </p:txBody>
      </p:sp>
      <p:pic>
        <p:nvPicPr>
          <p:cNvPr id="6" name="Picture 5">
            <a:extLst>
              <a:ext uri="{FF2B5EF4-FFF2-40B4-BE49-F238E27FC236}">
                <a16:creationId xmlns:a16="http://schemas.microsoft.com/office/drawing/2014/main" id="{4B8E8CE4-2E80-401C-A176-739B3B4D089F}"/>
              </a:ext>
            </a:extLst>
          </p:cNvPr>
          <p:cNvPicPr>
            <a:picLocks noChangeAspect="1"/>
          </p:cNvPicPr>
          <p:nvPr/>
        </p:nvPicPr>
        <p:blipFill>
          <a:blip r:embed="rId2"/>
          <a:stretch>
            <a:fillRect/>
          </a:stretch>
        </p:blipFill>
        <p:spPr>
          <a:xfrm>
            <a:off x="1248012" y="3953865"/>
            <a:ext cx="6428213" cy="2379558"/>
          </a:xfrm>
          <a:prstGeom prst="rect">
            <a:avLst/>
          </a:prstGeom>
        </p:spPr>
      </p:pic>
    </p:spTree>
    <p:extLst>
      <p:ext uri="{BB962C8B-B14F-4D97-AF65-F5344CB8AC3E}">
        <p14:creationId xmlns:p14="http://schemas.microsoft.com/office/powerpoint/2010/main" val="36380534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6642100" y="4181475"/>
            <a:ext cx="2105025" cy="7810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Enron Power</a:t>
            </a:r>
          </a:p>
          <a:p>
            <a:r>
              <a:rPr lang="en-AU" sz="2000" b="1" dirty="0">
                <a:latin typeface="Times New Roman" pitchFamily="18" charset="0"/>
              </a:rPr>
              <a:t>Philippines Corp</a:t>
            </a:r>
          </a:p>
        </p:txBody>
      </p:sp>
      <p:sp>
        <p:nvSpPr>
          <p:cNvPr id="131075" name="Rectangle 3"/>
          <p:cNvSpPr>
            <a:spLocks noChangeArrowheads="1"/>
          </p:cNvSpPr>
          <p:nvPr/>
        </p:nvSpPr>
        <p:spPr bwMode="auto">
          <a:xfrm>
            <a:off x="930275" y="1524000"/>
            <a:ext cx="1873250" cy="8699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Philippines</a:t>
            </a:r>
          </a:p>
          <a:p>
            <a:r>
              <a:rPr lang="en-AU" sz="2400" b="1" dirty="0">
                <a:latin typeface="Times New Roman" pitchFamily="18" charset="0"/>
              </a:rPr>
              <a:t>Government</a:t>
            </a:r>
          </a:p>
        </p:txBody>
      </p:sp>
      <p:sp>
        <p:nvSpPr>
          <p:cNvPr id="131076" name="Rectangle 4"/>
          <p:cNvSpPr>
            <a:spLocks noChangeArrowheads="1"/>
          </p:cNvSpPr>
          <p:nvPr/>
        </p:nvSpPr>
        <p:spPr bwMode="auto">
          <a:xfrm>
            <a:off x="7902575" y="2306638"/>
            <a:ext cx="1093788" cy="9017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Enron</a:t>
            </a:r>
          </a:p>
          <a:p>
            <a:r>
              <a:rPr lang="en-AU" sz="2400" b="1" dirty="0">
                <a:latin typeface="Times New Roman" pitchFamily="18" charset="0"/>
              </a:rPr>
              <a:t>Corp.</a:t>
            </a:r>
          </a:p>
        </p:txBody>
      </p:sp>
      <p:sp>
        <p:nvSpPr>
          <p:cNvPr id="131077" name="Rectangle 5"/>
          <p:cNvSpPr>
            <a:spLocks noChangeArrowheads="1"/>
          </p:cNvSpPr>
          <p:nvPr/>
        </p:nvSpPr>
        <p:spPr bwMode="auto">
          <a:xfrm>
            <a:off x="3838575" y="3878263"/>
            <a:ext cx="1290638" cy="1609725"/>
          </a:xfrm>
          <a:prstGeom prst="rect">
            <a:avLst/>
          </a:prstGeom>
          <a:noFill/>
          <a:ln w="57150" cmpd="tri">
            <a:solidFill>
              <a:schemeClr val="tx1"/>
            </a:solidFill>
            <a:miter lim="800000"/>
            <a:headEnd/>
            <a:tailEnd/>
          </a:ln>
        </p:spPr>
        <p:txBody>
          <a:bodyPr wrap="none" lIns="92075" tIns="46038" rIns="92075" bIns="46038">
            <a:spAutoFit/>
          </a:bodyPr>
          <a:lstStyle/>
          <a:p>
            <a:r>
              <a:rPr lang="en-AU" sz="2400" b="1" dirty="0">
                <a:latin typeface="Times New Roman" pitchFamily="18" charset="0"/>
              </a:rPr>
              <a:t>113MW</a:t>
            </a:r>
          </a:p>
          <a:p>
            <a:r>
              <a:rPr lang="en-AU" sz="2400" b="1" dirty="0">
                <a:latin typeface="Times New Roman" pitchFamily="18" charset="0"/>
              </a:rPr>
              <a:t>Subic</a:t>
            </a:r>
          </a:p>
          <a:p>
            <a:r>
              <a:rPr lang="en-AU" sz="2400" b="1" dirty="0">
                <a:latin typeface="Times New Roman" pitchFamily="18" charset="0"/>
              </a:rPr>
              <a:t>Power</a:t>
            </a:r>
          </a:p>
          <a:p>
            <a:r>
              <a:rPr lang="en-AU" sz="2400" b="1" dirty="0">
                <a:latin typeface="Times New Roman" pitchFamily="18" charset="0"/>
              </a:rPr>
              <a:t>Corp.</a:t>
            </a:r>
          </a:p>
        </p:txBody>
      </p:sp>
      <p:sp>
        <p:nvSpPr>
          <p:cNvPr id="131078" name="Line 6"/>
          <p:cNvSpPr>
            <a:spLocks noChangeShapeType="1"/>
          </p:cNvSpPr>
          <p:nvPr/>
        </p:nvSpPr>
        <p:spPr bwMode="auto">
          <a:xfrm>
            <a:off x="8763000" y="3203575"/>
            <a:ext cx="0" cy="835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79" name="Rectangle 7"/>
          <p:cNvSpPr>
            <a:spLocks noChangeArrowheads="1"/>
          </p:cNvSpPr>
          <p:nvPr/>
        </p:nvSpPr>
        <p:spPr bwMode="auto">
          <a:xfrm>
            <a:off x="6553200" y="5181600"/>
            <a:ext cx="1344613" cy="7493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Philippine</a:t>
            </a:r>
          </a:p>
          <a:p>
            <a:r>
              <a:rPr lang="en-AU" sz="2000" b="1" dirty="0">
                <a:latin typeface="Times New Roman" pitchFamily="18" charset="0"/>
              </a:rPr>
              <a:t>Investors</a:t>
            </a:r>
          </a:p>
        </p:txBody>
      </p:sp>
      <p:sp>
        <p:nvSpPr>
          <p:cNvPr id="131080" name="Line 8"/>
          <p:cNvSpPr>
            <a:spLocks noChangeShapeType="1"/>
          </p:cNvSpPr>
          <p:nvPr/>
        </p:nvSpPr>
        <p:spPr bwMode="auto">
          <a:xfrm flipH="1">
            <a:off x="5089525" y="5313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81" name="Rectangle 9"/>
          <p:cNvSpPr>
            <a:spLocks noChangeArrowheads="1"/>
          </p:cNvSpPr>
          <p:nvPr/>
        </p:nvSpPr>
        <p:spPr bwMode="auto">
          <a:xfrm>
            <a:off x="2784475" y="2492375"/>
            <a:ext cx="1120775"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15-year</a:t>
            </a:r>
          </a:p>
          <a:p>
            <a:pPr algn="l"/>
            <a:r>
              <a:rPr lang="en-AU" sz="1600" dirty="0">
                <a:latin typeface="Times New Roman" pitchFamily="18" charset="0"/>
              </a:rPr>
              <a:t>BOT</a:t>
            </a:r>
          </a:p>
          <a:p>
            <a:pPr algn="l"/>
            <a:r>
              <a:rPr lang="en-AU" sz="1600" dirty="0">
                <a:latin typeface="Times New Roman" pitchFamily="18" charset="0"/>
              </a:rPr>
              <a:t>Concession</a:t>
            </a:r>
          </a:p>
        </p:txBody>
      </p:sp>
      <p:sp>
        <p:nvSpPr>
          <p:cNvPr id="131082" name="Rectangle 10"/>
          <p:cNvSpPr>
            <a:spLocks noChangeArrowheads="1"/>
          </p:cNvSpPr>
          <p:nvPr/>
        </p:nvSpPr>
        <p:spPr bwMode="auto">
          <a:xfrm>
            <a:off x="915988" y="3581400"/>
            <a:ext cx="1349375" cy="504825"/>
          </a:xfrm>
          <a:prstGeom prst="rect">
            <a:avLst/>
          </a:prstGeom>
          <a:noFill/>
          <a:ln w="47625" cmpd="thinThick">
            <a:solidFill>
              <a:schemeClr val="tx1"/>
            </a:solidFill>
            <a:miter lim="800000"/>
            <a:headEnd/>
            <a:tailEnd/>
          </a:ln>
        </p:spPr>
        <p:txBody>
          <a:bodyPr wrap="none" lIns="92075" tIns="46038" rIns="92075" bIns="46038">
            <a:spAutoFit/>
          </a:bodyPr>
          <a:lstStyle/>
          <a:p>
            <a:pPr algn="l"/>
            <a:r>
              <a:rPr lang="en-AU" sz="2400" b="1" dirty="0">
                <a:latin typeface="Times New Roman" pitchFamily="18" charset="0"/>
              </a:rPr>
              <a:t>Napocor</a:t>
            </a:r>
          </a:p>
        </p:txBody>
      </p:sp>
      <p:sp>
        <p:nvSpPr>
          <p:cNvPr id="131083" name="Rectangle 11"/>
          <p:cNvSpPr>
            <a:spLocks noChangeArrowheads="1"/>
          </p:cNvSpPr>
          <p:nvPr/>
        </p:nvSpPr>
        <p:spPr bwMode="auto">
          <a:xfrm>
            <a:off x="2692400" y="3482975"/>
            <a:ext cx="957263"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Supply</a:t>
            </a:r>
          </a:p>
          <a:p>
            <a:r>
              <a:rPr lang="en-AU" sz="1600" dirty="0">
                <a:latin typeface="Times New Roman" pitchFamily="18" charset="0"/>
              </a:rPr>
              <a:t>Fuel Free</a:t>
            </a:r>
          </a:p>
        </p:txBody>
      </p:sp>
      <p:sp>
        <p:nvSpPr>
          <p:cNvPr id="131084" name="Rectangle 12"/>
          <p:cNvSpPr>
            <a:spLocks noChangeArrowheads="1"/>
          </p:cNvSpPr>
          <p:nvPr/>
        </p:nvSpPr>
        <p:spPr bwMode="auto">
          <a:xfrm>
            <a:off x="1100138" y="5329238"/>
            <a:ext cx="1447800" cy="987425"/>
          </a:xfrm>
          <a:prstGeom prst="rect">
            <a:avLst/>
          </a:prstGeom>
          <a:noFill/>
          <a:ln w="12700">
            <a:solidFill>
              <a:schemeClr val="tx1"/>
            </a:solidFill>
            <a:prstDash val="dashDot"/>
            <a:miter lim="800000"/>
            <a:headEnd/>
            <a:tailEnd/>
          </a:ln>
        </p:spPr>
        <p:txBody>
          <a:bodyPr wrap="none" lIns="92075" tIns="46038" rIns="92075" bIns="46038">
            <a:spAutoFit/>
          </a:bodyPr>
          <a:lstStyle/>
          <a:p>
            <a:pPr>
              <a:buFontTx/>
              <a:buChar char="•"/>
            </a:pPr>
            <a:r>
              <a:rPr lang="en-AU" sz="1400" dirty="0">
                <a:latin typeface="Times New Roman" pitchFamily="18" charset="0"/>
              </a:rPr>
              <a:t>Capacity Charge</a:t>
            </a:r>
          </a:p>
          <a:p>
            <a:pPr>
              <a:buFontTx/>
              <a:buChar char="•"/>
            </a:pPr>
            <a:r>
              <a:rPr lang="en-AU" sz="1400" dirty="0">
                <a:latin typeface="Times New Roman" pitchFamily="18" charset="0"/>
              </a:rPr>
              <a:t>O&amp;M Charge</a:t>
            </a:r>
          </a:p>
          <a:p>
            <a:pPr>
              <a:buFontTx/>
              <a:buChar char="•"/>
            </a:pPr>
            <a:r>
              <a:rPr lang="en-AU" sz="1400" dirty="0">
                <a:latin typeface="Times New Roman" pitchFamily="18" charset="0"/>
              </a:rPr>
              <a:t>Energy Charge</a:t>
            </a:r>
          </a:p>
          <a:p>
            <a:r>
              <a:rPr lang="en-AU" sz="1600" b="1" dirty="0">
                <a:latin typeface="Times New Roman" pitchFamily="18" charset="0"/>
              </a:rPr>
              <a:t>PPA</a:t>
            </a:r>
          </a:p>
        </p:txBody>
      </p:sp>
      <p:sp>
        <p:nvSpPr>
          <p:cNvPr id="131085" name="Rectangle 13"/>
          <p:cNvSpPr>
            <a:spLocks noChangeArrowheads="1"/>
          </p:cNvSpPr>
          <p:nvPr/>
        </p:nvSpPr>
        <p:spPr bwMode="auto">
          <a:xfrm>
            <a:off x="5965825" y="1536700"/>
            <a:ext cx="1517650" cy="679450"/>
          </a:xfrm>
          <a:prstGeom prst="rect">
            <a:avLst/>
          </a:prstGeom>
          <a:noFill/>
          <a:ln w="38100" cmpd="dbl">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Power</a:t>
            </a:r>
          </a:p>
          <a:p>
            <a:pPr algn="l"/>
            <a:r>
              <a:rPr lang="en-AU" sz="1800" dirty="0">
                <a:latin typeface="Times New Roman" pitchFamily="18" charset="0"/>
              </a:rPr>
              <a:t>Operating Co.</a:t>
            </a:r>
          </a:p>
        </p:txBody>
      </p:sp>
      <p:sp>
        <p:nvSpPr>
          <p:cNvPr id="131086" name="Rectangle 14"/>
          <p:cNvSpPr>
            <a:spLocks noChangeArrowheads="1"/>
          </p:cNvSpPr>
          <p:nvPr/>
        </p:nvSpPr>
        <p:spPr bwMode="auto">
          <a:xfrm>
            <a:off x="4232275" y="2492375"/>
            <a:ext cx="1236663"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Turnkey</a:t>
            </a:r>
          </a:p>
          <a:p>
            <a:pPr algn="l"/>
            <a:r>
              <a:rPr lang="en-AU" sz="1600" dirty="0">
                <a:latin typeface="Times New Roman" pitchFamily="18" charset="0"/>
              </a:rPr>
              <a:t>Construction</a:t>
            </a:r>
          </a:p>
          <a:p>
            <a:pPr algn="l"/>
            <a:r>
              <a:rPr lang="en-AU" sz="1600" dirty="0">
                <a:latin typeface="Times New Roman" pitchFamily="18" charset="0"/>
              </a:rPr>
              <a:t>Contract</a:t>
            </a:r>
          </a:p>
        </p:txBody>
      </p:sp>
      <p:sp>
        <p:nvSpPr>
          <p:cNvPr id="131087" name="Rectangle 15"/>
          <p:cNvSpPr>
            <a:spLocks noChangeArrowheads="1"/>
          </p:cNvSpPr>
          <p:nvPr/>
        </p:nvSpPr>
        <p:spPr bwMode="auto">
          <a:xfrm>
            <a:off x="7908925" y="1598613"/>
            <a:ext cx="114300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Completion</a:t>
            </a:r>
          </a:p>
          <a:p>
            <a:pPr algn="l"/>
            <a:r>
              <a:rPr lang="en-AU" sz="1600" dirty="0">
                <a:latin typeface="Times New Roman" pitchFamily="18" charset="0"/>
              </a:rPr>
              <a:t>Guarantee</a:t>
            </a:r>
          </a:p>
        </p:txBody>
      </p:sp>
      <p:sp>
        <p:nvSpPr>
          <p:cNvPr id="131088" name="Rectangle 16"/>
          <p:cNvSpPr>
            <a:spLocks noChangeArrowheads="1"/>
          </p:cNvSpPr>
          <p:nvPr/>
        </p:nvSpPr>
        <p:spPr bwMode="auto">
          <a:xfrm>
            <a:off x="3082925" y="1450975"/>
            <a:ext cx="1479550" cy="409575"/>
          </a:xfrm>
          <a:prstGeom prst="rect">
            <a:avLst/>
          </a:prstGeom>
          <a:noFill/>
          <a:ln w="12700">
            <a:solidFill>
              <a:schemeClr val="tx1"/>
            </a:solidFill>
            <a:miter lim="800000"/>
            <a:headEnd/>
            <a:tailEnd/>
          </a:ln>
        </p:spPr>
        <p:txBody>
          <a:bodyPr wrap="none" lIns="92075" tIns="46038" rIns="92075" bIns="46038">
            <a:spAutoFit/>
          </a:bodyPr>
          <a:lstStyle/>
          <a:p>
            <a:pPr algn="l"/>
            <a:r>
              <a:rPr lang="en-AU" sz="2000" dirty="0">
                <a:latin typeface="Times New Roman" pitchFamily="18" charset="0"/>
              </a:rPr>
              <a:t>Equip’t Cos.</a:t>
            </a:r>
          </a:p>
        </p:txBody>
      </p:sp>
      <p:sp>
        <p:nvSpPr>
          <p:cNvPr id="131089" name="Rectangle 17"/>
          <p:cNvSpPr>
            <a:spLocks noChangeArrowheads="1"/>
          </p:cNvSpPr>
          <p:nvPr/>
        </p:nvSpPr>
        <p:spPr bwMode="auto">
          <a:xfrm>
            <a:off x="4613275" y="1501775"/>
            <a:ext cx="1079500"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Warranties</a:t>
            </a:r>
          </a:p>
        </p:txBody>
      </p:sp>
      <p:sp>
        <p:nvSpPr>
          <p:cNvPr id="131090" name="Rectangle 18"/>
          <p:cNvSpPr>
            <a:spLocks noChangeArrowheads="1"/>
          </p:cNvSpPr>
          <p:nvPr/>
        </p:nvSpPr>
        <p:spPr bwMode="auto">
          <a:xfrm>
            <a:off x="2860675" y="5975350"/>
            <a:ext cx="3130550" cy="366713"/>
          </a:xfrm>
          <a:prstGeom prst="rect">
            <a:avLst/>
          </a:prstGeom>
          <a:noFill/>
          <a:ln w="9525">
            <a:noFill/>
            <a:miter lim="800000"/>
            <a:headEnd/>
            <a:tailEnd/>
          </a:ln>
        </p:spPr>
        <p:txBody>
          <a:bodyPr wrap="none" lIns="92075" tIns="46038" rIns="92075" bIns="46038">
            <a:spAutoFit/>
          </a:bodyPr>
          <a:lstStyle/>
          <a:p>
            <a:pPr algn="l"/>
            <a:r>
              <a:rPr lang="en-AU" sz="1800" b="1" dirty="0">
                <a:latin typeface="Times New Roman" pitchFamily="18" charset="0"/>
              </a:rPr>
              <a:t>US$105 million, 15-year Notes</a:t>
            </a:r>
          </a:p>
        </p:txBody>
      </p:sp>
      <p:sp>
        <p:nvSpPr>
          <p:cNvPr id="131091" name="Line 19"/>
          <p:cNvSpPr>
            <a:spLocks noChangeShapeType="1"/>
          </p:cNvSpPr>
          <p:nvPr/>
        </p:nvSpPr>
        <p:spPr bwMode="auto">
          <a:xfrm flipH="1">
            <a:off x="5165725" y="4551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2" name="Rectangle 20"/>
          <p:cNvSpPr>
            <a:spLocks noChangeArrowheads="1"/>
          </p:cNvSpPr>
          <p:nvPr/>
        </p:nvSpPr>
        <p:spPr bwMode="auto">
          <a:xfrm>
            <a:off x="1641475" y="4625975"/>
            <a:ext cx="782638"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Buyout</a:t>
            </a:r>
          </a:p>
          <a:p>
            <a:pPr algn="l"/>
            <a:r>
              <a:rPr lang="en-AU" sz="1600" dirty="0">
                <a:latin typeface="Times New Roman" pitchFamily="18" charset="0"/>
              </a:rPr>
              <a:t>Rights</a:t>
            </a:r>
          </a:p>
        </p:txBody>
      </p:sp>
      <p:sp>
        <p:nvSpPr>
          <p:cNvPr id="131093" name="Rectangle 21"/>
          <p:cNvSpPr>
            <a:spLocks noChangeArrowheads="1"/>
          </p:cNvSpPr>
          <p:nvPr/>
        </p:nvSpPr>
        <p:spPr bwMode="auto">
          <a:xfrm>
            <a:off x="6740525" y="3149600"/>
            <a:ext cx="1333500" cy="654050"/>
          </a:xfrm>
          <a:prstGeom prst="rect">
            <a:avLst/>
          </a:prstGeom>
          <a:noFill/>
          <a:ln w="12700">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Subic</a:t>
            </a:r>
          </a:p>
          <a:p>
            <a:pPr algn="l"/>
            <a:r>
              <a:rPr lang="en-AU" sz="1800" dirty="0">
                <a:latin typeface="Times New Roman" pitchFamily="18" charset="0"/>
              </a:rPr>
              <a:t>Power Corp</a:t>
            </a:r>
          </a:p>
        </p:txBody>
      </p:sp>
      <p:sp>
        <p:nvSpPr>
          <p:cNvPr id="131094" name="Rectangle 22"/>
          <p:cNvSpPr>
            <a:spLocks noChangeArrowheads="1"/>
          </p:cNvSpPr>
          <p:nvPr/>
        </p:nvSpPr>
        <p:spPr bwMode="auto">
          <a:xfrm>
            <a:off x="5226050" y="3254375"/>
            <a:ext cx="1087438"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O&amp;M</a:t>
            </a:r>
          </a:p>
          <a:p>
            <a:r>
              <a:rPr lang="en-AU" sz="1600" dirty="0">
                <a:latin typeface="Times New Roman" pitchFamily="18" charset="0"/>
              </a:rPr>
              <a:t>Agreement</a:t>
            </a:r>
          </a:p>
        </p:txBody>
      </p:sp>
      <p:sp>
        <p:nvSpPr>
          <p:cNvPr id="131095" name="Line 23"/>
          <p:cNvSpPr>
            <a:spLocks noChangeShapeType="1"/>
          </p:cNvSpPr>
          <p:nvPr/>
        </p:nvSpPr>
        <p:spPr bwMode="auto">
          <a:xfrm flipH="1">
            <a:off x="8061325" y="2954338"/>
            <a:ext cx="377825"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6" name="Line 24"/>
          <p:cNvSpPr>
            <a:spLocks noChangeShapeType="1"/>
          </p:cNvSpPr>
          <p:nvPr/>
        </p:nvSpPr>
        <p:spPr bwMode="auto">
          <a:xfrm flipH="1" flipV="1">
            <a:off x="7450138" y="1809750"/>
            <a:ext cx="6826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7" name="Oval 25"/>
          <p:cNvSpPr>
            <a:spLocks noChangeArrowheads="1"/>
          </p:cNvSpPr>
          <p:nvPr/>
        </p:nvSpPr>
        <p:spPr bwMode="auto">
          <a:xfrm>
            <a:off x="4559300" y="15097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098" name="Oval 26"/>
          <p:cNvSpPr>
            <a:spLocks noChangeArrowheads="1"/>
          </p:cNvSpPr>
          <p:nvPr/>
        </p:nvSpPr>
        <p:spPr bwMode="auto">
          <a:xfrm>
            <a:off x="2730500" y="2500313"/>
            <a:ext cx="1206500" cy="901700"/>
          </a:xfrm>
          <a:prstGeom prst="ellipse">
            <a:avLst/>
          </a:prstGeom>
          <a:noFill/>
          <a:ln w="12700">
            <a:solidFill>
              <a:schemeClr val="tx1"/>
            </a:solidFill>
            <a:round/>
            <a:headEnd/>
            <a:tailEnd/>
          </a:ln>
        </p:spPr>
        <p:txBody>
          <a:bodyPr wrap="none" anchor="ctr"/>
          <a:lstStyle/>
          <a:p>
            <a:endParaRPr lang="en-US" dirty="0"/>
          </a:p>
        </p:txBody>
      </p:sp>
      <p:sp>
        <p:nvSpPr>
          <p:cNvPr id="131099" name="Oval 27"/>
          <p:cNvSpPr>
            <a:spLocks noChangeArrowheads="1"/>
          </p:cNvSpPr>
          <p:nvPr/>
        </p:nvSpPr>
        <p:spPr bwMode="auto">
          <a:xfrm>
            <a:off x="2654300" y="34909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0" name="Oval 28"/>
          <p:cNvSpPr>
            <a:spLocks noChangeArrowheads="1"/>
          </p:cNvSpPr>
          <p:nvPr/>
        </p:nvSpPr>
        <p:spPr bwMode="auto">
          <a:xfrm>
            <a:off x="1587500" y="4633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01" name="Oval 29"/>
          <p:cNvSpPr>
            <a:spLocks noChangeArrowheads="1"/>
          </p:cNvSpPr>
          <p:nvPr/>
        </p:nvSpPr>
        <p:spPr bwMode="auto">
          <a:xfrm>
            <a:off x="2730500" y="5929313"/>
            <a:ext cx="3340100" cy="444500"/>
          </a:xfrm>
          <a:prstGeom prst="ellipse">
            <a:avLst/>
          </a:prstGeom>
          <a:noFill/>
          <a:ln w="12700">
            <a:solidFill>
              <a:schemeClr val="tx1"/>
            </a:solidFill>
            <a:round/>
            <a:headEnd/>
            <a:tailEnd/>
          </a:ln>
        </p:spPr>
        <p:txBody>
          <a:bodyPr wrap="none" anchor="ctr"/>
          <a:lstStyle/>
          <a:p>
            <a:endParaRPr lang="en-US" dirty="0"/>
          </a:p>
        </p:txBody>
      </p:sp>
      <p:sp>
        <p:nvSpPr>
          <p:cNvPr id="131102" name="Oval 30"/>
          <p:cNvSpPr>
            <a:spLocks noChangeArrowheads="1"/>
          </p:cNvSpPr>
          <p:nvPr/>
        </p:nvSpPr>
        <p:spPr bwMode="auto">
          <a:xfrm>
            <a:off x="4102100" y="2500313"/>
            <a:ext cx="1282700" cy="825500"/>
          </a:xfrm>
          <a:prstGeom prst="ellipse">
            <a:avLst/>
          </a:prstGeom>
          <a:noFill/>
          <a:ln w="12700">
            <a:solidFill>
              <a:schemeClr val="tx1"/>
            </a:solidFill>
            <a:round/>
            <a:headEnd/>
            <a:tailEnd/>
          </a:ln>
        </p:spPr>
        <p:txBody>
          <a:bodyPr wrap="none" anchor="ctr"/>
          <a:lstStyle/>
          <a:p>
            <a:endParaRPr lang="en-US" dirty="0"/>
          </a:p>
        </p:txBody>
      </p:sp>
      <p:sp>
        <p:nvSpPr>
          <p:cNvPr id="131103" name="Oval 31"/>
          <p:cNvSpPr>
            <a:spLocks noChangeArrowheads="1"/>
          </p:cNvSpPr>
          <p:nvPr/>
        </p:nvSpPr>
        <p:spPr bwMode="auto">
          <a:xfrm>
            <a:off x="5245100" y="32623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4" name="Oval 32"/>
          <p:cNvSpPr>
            <a:spLocks noChangeArrowheads="1"/>
          </p:cNvSpPr>
          <p:nvPr/>
        </p:nvSpPr>
        <p:spPr bwMode="auto">
          <a:xfrm>
            <a:off x="7854950" y="1606550"/>
            <a:ext cx="1206500" cy="520700"/>
          </a:xfrm>
          <a:prstGeom prst="ellipse">
            <a:avLst/>
          </a:prstGeom>
          <a:noFill/>
          <a:ln w="12700">
            <a:solidFill>
              <a:schemeClr val="tx1"/>
            </a:solidFill>
            <a:round/>
            <a:headEnd/>
            <a:tailEnd/>
          </a:ln>
        </p:spPr>
        <p:txBody>
          <a:bodyPr wrap="none" anchor="ctr"/>
          <a:lstStyle/>
          <a:p>
            <a:endParaRPr lang="en-US" dirty="0"/>
          </a:p>
        </p:txBody>
      </p:sp>
      <p:sp>
        <p:nvSpPr>
          <p:cNvPr id="131105" name="Rectangle 33"/>
          <p:cNvSpPr>
            <a:spLocks noChangeArrowheads="1"/>
          </p:cNvSpPr>
          <p:nvPr/>
        </p:nvSpPr>
        <p:spPr bwMode="auto">
          <a:xfrm>
            <a:off x="1412875" y="2797175"/>
            <a:ext cx="122555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Performance</a:t>
            </a:r>
          </a:p>
          <a:p>
            <a:pPr algn="l"/>
            <a:r>
              <a:rPr lang="en-AU" sz="1600" dirty="0">
                <a:latin typeface="Times New Roman" pitchFamily="18" charset="0"/>
              </a:rPr>
              <a:t>Undertaking</a:t>
            </a:r>
          </a:p>
        </p:txBody>
      </p:sp>
      <p:sp>
        <p:nvSpPr>
          <p:cNvPr id="131106" name="Rectangle 34"/>
          <p:cNvSpPr>
            <a:spLocks noChangeArrowheads="1"/>
          </p:cNvSpPr>
          <p:nvPr/>
        </p:nvSpPr>
        <p:spPr bwMode="auto">
          <a:xfrm>
            <a:off x="2708275" y="4244975"/>
            <a:ext cx="804863"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Ground</a:t>
            </a:r>
          </a:p>
          <a:p>
            <a:pPr algn="l"/>
            <a:r>
              <a:rPr lang="en-AU" sz="1600" dirty="0">
                <a:latin typeface="Times New Roman" pitchFamily="18" charset="0"/>
              </a:rPr>
              <a:t>Lease</a:t>
            </a:r>
          </a:p>
        </p:txBody>
      </p:sp>
      <p:sp>
        <p:nvSpPr>
          <p:cNvPr id="131107" name="Rectangle 35"/>
          <p:cNvSpPr>
            <a:spLocks noChangeArrowheads="1"/>
          </p:cNvSpPr>
          <p:nvPr/>
        </p:nvSpPr>
        <p:spPr bwMode="auto">
          <a:xfrm>
            <a:off x="5375275" y="5540375"/>
            <a:ext cx="1055688"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Insurances</a:t>
            </a:r>
          </a:p>
        </p:txBody>
      </p:sp>
      <p:sp>
        <p:nvSpPr>
          <p:cNvPr id="131108" name="Oval 36"/>
          <p:cNvSpPr>
            <a:spLocks noChangeArrowheads="1"/>
          </p:cNvSpPr>
          <p:nvPr/>
        </p:nvSpPr>
        <p:spPr bwMode="auto">
          <a:xfrm>
            <a:off x="5321300" y="55483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109" name="Rectangle 37"/>
          <p:cNvSpPr>
            <a:spLocks noChangeArrowheads="1"/>
          </p:cNvSpPr>
          <p:nvPr/>
        </p:nvSpPr>
        <p:spPr bwMode="auto">
          <a:xfrm>
            <a:off x="3463925" y="2028825"/>
            <a:ext cx="1230313" cy="349250"/>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Fluor Daniel</a:t>
            </a:r>
          </a:p>
        </p:txBody>
      </p:sp>
      <p:sp>
        <p:nvSpPr>
          <p:cNvPr id="131110" name="Rectangle 38"/>
          <p:cNvSpPr>
            <a:spLocks noChangeArrowheads="1"/>
          </p:cNvSpPr>
          <p:nvPr/>
        </p:nvSpPr>
        <p:spPr bwMode="auto">
          <a:xfrm>
            <a:off x="6130925" y="2333625"/>
            <a:ext cx="1462088" cy="593725"/>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Enron Power</a:t>
            </a:r>
          </a:p>
          <a:p>
            <a:pPr algn="l"/>
            <a:r>
              <a:rPr lang="en-AU" sz="1600" dirty="0">
                <a:latin typeface="Times New Roman" pitchFamily="18" charset="0"/>
              </a:rPr>
              <a:t>Phils. Op’g Co.</a:t>
            </a:r>
          </a:p>
        </p:txBody>
      </p:sp>
      <p:sp>
        <p:nvSpPr>
          <p:cNvPr id="131111" name="Arc 39"/>
          <p:cNvSpPr>
            <a:spLocks/>
          </p:cNvSpPr>
          <p:nvPr/>
        </p:nvSpPr>
        <p:spPr bwMode="auto">
          <a:xfrm>
            <a:off x="5091113" y="2955925"/>
            <a:ext cx="1066800" cy="914400"/>
          </a:xfrm>
          <a:custGeom>
            <a:avLst/>
            <a:gdLst>
              <a:gd name="T0" fmla="*/ 0 w 21600"/>
              <a:gd name="T1" fmla="*/ 2147483647 h 21600"/>
              <a:gd name="T2" fmla="*/ 2147483647 w 21600"/>
              <a:gd name="T3" fmla="*/ 0 h 21600"/>
              <a:gd name="T4" fmla="*/ 2147483647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25"/>
                </a:moveTo>
                <a:cubicBezTo>
                  <a:pt x="41" y="9637"/>
                  <a:pt x="9680" y="17"/>
                  <a:pt x="21568" y="0"/>
                </a:cubicBezTo>
              </a:path>
              <a:path w="21600" h="21600" stroke="0" extrusionOk="0">
                <a:moveTo>
                  <a:pt x="0" y="21525"/>
                </a:moveTo>
                <a:cubicBezTo>
                  <a:pt x="41" y="9637"/>
                  <a:pt x="9680" y="17"/>
                  <a:pt x="21568" y="0"/>
                </a:cubicBezTo>
                <a:lnTo>
                  <a:pt x="21600" y="21600"/>
                </a:lnTo>
                <a:close/>
              </a:path>
            </a:pathLst>
          </a:custGeom>
          <a:noFill/>
          <a:ln w="12700" cap="rnd">
            <a:solidFill>
              <a:schemeClr val="tx1"/>
            </a:solidFill>
            <a:round/>
            <a:headEnd type="stealth" w="med" len="lg"/>
            <a:tailEnd type="none" w="sm" len="sm"/>
          </a:ln>
        </p:spPr>
        <p:txBody>
          <a:bodyPr wrap="none" anchor="ctr"/>
          <a:lstStyle/>
          <a:p>
            <a:endParaRPr lang="en-US" dirty="0"/>
          </a:p>
        </p:txBody>
      </p:sp>
      <p:sp>
        <p:nvSpPr>
          <p:cNvPr id="131112" name="Arc 40"/>
          <p:cNvSpPr>
            <a:spLocks/>
          </p:cNvSpPr>
          <p:nvPr/>
        </p:nvSpPr>
        <p:spPr bwMode="auto">
          <a:xfrm>
            <a:off x="6005513" y="2955925"/>
            <a:ext cx="76200" cy="304800"/>
          </a:xfrm>
          <a:custGeom>
            <a:avLst/>
            <a:gdLst>
              <a:gd name="T0" fmla="*/ 0 w 21599"/>
              <a:gd name="T1" fmla="*/ 2147483647 h 21595"/>
              <a:gd name="T2" fmla="*/ 2147483647 w 21599"/>
              <a:gd name="T3" fmla="*/ 0 h 21595"/>
              <a:gd name="T4" fmla="*/ 2147483647 w 21599"/>
              <a:gd name="T5" fmla="*/ 2147483647 h 21595"/>
              <a:gd name="T6" fmla="*/ 0 60000 65536"/>
              <a:gd name="T7" fmla="*/ 0 60000 65536"/>
              <a:gd name="T8" fmla="*/ 0 60000 65536"/>
              <a:gd name="T9" fmla="*/ 0 w 21599"/>
              <a:gd name="T10" fmla="*/ 0 h 21595"/>
              <a:gd name="T11" fmla="*/ 21599 w 21599"/>
              <a:gd name="T12" fmla="*/ 21595 h 21595"/>
            </a:gdLst>
            <a:ahLst/>
            <a:cxnLst>
              <a:cxn ang="T6">
                <a:pos x="T0" y="T1"/>
              </a:cxn>
              <a:cxn ang="T7">
                <a:pos x="T2" y="T3"/>
              </a:cxn>
              <a:cxn ang="T8">
                <a:pos x="T4" y="T5"/>
              </a:cxn>
            </a:cxnLst>
            <a:rect l="T9" t="T10" r="T11" b="T12"/>
            <a:pathLst>
              <a:path w="21599" h="21595" fill="none" extrusionOk="0">
                <a:moveTo>
                  <a:pt x="0" y="21370"/>
                </a:moveTo>
                <a:cubicBezTo>
                  <a:pt x="121" y="9704"/>
                  <a:pt x="9484" y="242"/>
                  <a:pt x="21148" y="-1"/>
                </a:cubicBezTo>
              </a:path>
              <a:path w="21599" h="21595" stroke="0" extrusionOk="0">
                <a:moveTo>
                  <a:pt x="0" y="21370"/>
                </a:moveTo>
                <a:cubicBezTo>
                  <a:pt x="121" y="9704"/>
                  <a:pt x="9484" y="242"/>
                  <a:pt x="21148" y="-1"/>
                </a:cubicBezTo>
                <a:lnTo>
                  <a:pt x="21599" y="21595"/>
                </a:lnTo>
                <a:close/>
              </a:path>
            </a:pathLst>
          </a:custGeom>
          <a:noFill/>
          <a:ln w="12700" cap="rnd">
            <a:solidFill>
              <a:schemeClr val="tx1"/>
            </a:solidFill>
            <a:prstDash val="sysDot"/>
            <a:round/>
            <a:headEnd type="none" w="sm" len="sm"/>
            <a:tailEnd type="none" w="sm" len="sm"/>
          </a:ln>
        </p:spPr>
        <p:txBody>
          <a:bodyPr wrap="none" anchor="ctr"/>
          <a:lstStyle/>
          <a:p>
            <a:endParaRPr lang="en-US" dirty="0"/>
          </a:p>
        </p:txBody>
      </p:sp>
      <p:sp>
        <p:nvSpPr>
          <p:cNvPr id="131113" name="Line 41"/>
          <p:cNvSpPr>
            <a:spLocks noChangeShapeType="1"/>
          </p:cNvSpPr>
          <p:nvPr/>
        </p:nvSpPr>
        <p:spPr bwMode="auto">
          <a:xfrm flipH="1">
            <a:off x="6232525" y="3335338"/>
            <a:ext cx="454025" cy="73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4" name="Line 42"/>
          <p:cNvSpPr>
            <a:spLocks noChangeShapeType="1"/>
          </p:cNvSpPr>
          <p:nvPr/>
        </p:nvSpPr>
        <p:spPr bwMode="auto">
          <a:xfrm flipH="1">
            <a:off x="5089525" y="3792538"/>
            <a:ext cx="4540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5" name="Line 43"/>
          <p:cNvSpPr>
            <a:spLocks noChangeShapeType="1"/>
          </p:cNvSpPr>
          <p:nvPr/>
        </p:nvSpPr>
        <p:spPr bwMode="auto">
          <a:xfrm flipH="1">
            <a:off x="7604125" y="2570163"/>
            <a:ext cx="1492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6" name="Rectangle 44"/>
          <p:cNvSpPr>
            <a:spLocks noChangeArrowheads="1"/>
          </p:cNvSpPr>
          <p:nvPr/>
        </p:nvSpPr>
        <p:spPr bwMode="auto">
          <a:xfrm>
            <a:off x="5070475" y="2035175"/>
            <a:ext cx="557213"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EPC</a:t>
            </a:r>
          </a:p>
        </p:txBody>
      </p:sp>
      <p:sp>
        <p:nvSpPr>
          <p:cNvPr id="131117" name="Oval 45"/>
          <p:cNvSpPr>
            <a:spLocks noChangeArrowheads="1"/>
          </p:cNvSpPr>
          <p:nvPr/>
        </p:nvSpPr>
        <p:spPr bwMode="auto">
          <a:xfrm>
            <a:off x="5092700" y="2043113"/>
            <a:ext cx="444500" cy="292100"/>
          </a:xfrm>
          <a:prstGeom prst="ellipse">
            <a:avLst/>
          </a:prstGeom>
          <a:noFill/>
          <a:ln w="12700">
            <a:solidFill>
              <a:schemeClr val="tx1"/>
            </a:solidFill>
            <a:round/>
            <a:headEnd/>
            <a:tailEnd/>
          </a:ln>
        </p:spPr>
        <p:txBody>
          <a:bodyPr wrap="none" anchor="ctr"/>
          <a:lstStyle/>
          <a:p>
            <a:endParaRPr lang="en-US" dirty="0"/>
          </a:p>
        </p:txBody>
      </p:sp>
      <p:sp>
        <p:nvSpPr>
          <p:cNvPr id="131118" name="Line 46"/>
          <p:cNvSpPr>
            <a:spLocks noChangeShapeType="1"/>
          </p:cNvSpPr>
          <p:nvPr/>
        </p:nvSpPr>
        <p:spPr bwMode="auto">
          <a:xfrm>
            <a:off x="5622925" y="1658938"/>
            <a:ext cx="301625" cy="73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9" name="Line 47"/>
          <p:cNvSpPr>
            <a:spLocks noChangeShapeType="1"/>
          </p:cNvSpPr>
          <p:nvPr/>
        </p:nvSpPr>
        <p:spPr bwMode="auto">
          <a:xfrm>
            <a:off x="4708525" y="21891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0" name="Line 48"/>
          <p:cNvSpPr>
            <a:spLocks noChangeShapeType="1"/>
          </p:cNvSpPr>
          <p:nvPr/>
        </p:nvSpPr>
        <p:spPr bwMode="auto">
          <a:xfrm flipV="1">
            <a:off x="5468938" y="1809750"/>
            <a:ext cx="5302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1" name="Line 49"/>
          <p:cNvSpPr>
            <a:spLocks noChangeShapeType="1"/>
          </p:cNvSpPr>
          <p:nvPr/>
        </p:nvSpPr>
        <p:spPr bwMode="auto">
          <a:xfrm flipH="1">
            <a:off x="5241925" y="2192338"/>
            <a:ext cx="682625" cy="454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2" name="Line 50"/>
          <p:cNvSpPr>
            <a:spLocks noChangeShapeType="1"/>
          </p:cNvSpPr>
          <p:nvPr/>
        </p:nvSpPr>
        <p:spPr bwMode="auto">
          <a:xfrm>
            <a:off x="4705350" y="3335338"/>
            <a:ext cx="0" cy="5302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3" name="Oval 51"/>
          <p:cNvSpPr>
            <a:spLocks noChangeArrowheads="1"/>
          </p:cNvSpPr>
          <p:nvPr/>
        </p:nvSpPr>
        <p:spPr bwMode="auto">
          <a:xfrm>
            <a:off x="1435100" y="2805113"/>
            <a:ext cx="1130300" cy="520700"/>
          </a:xfrm>
          <a:prstGeom prst="ellipse">
            <a:avLst/>
          </a:prstGeom>
          <a:noFill/>
          <a:ln w="12700">
            <a:solidFill>
              <a:schemeClr val="tx1"/>
            </a:solidFill>
            <a:round/>
            <a:headEnd/>
            <a:tailEnd/>
          </a:ln>
        </p:spPr>
        <p:txBody>
          <a:bodyPr wrap="none" anchor="ctr"/>
          <a:lstStyle/>
          <a:p>
            <a:endParaRPr lang="en-US" dirty="0"/>
          </a:p>
        </p:txBody>
      </p:sp>
      <p:sp>
        <p:nvSpPr>
          <p:cNvPr id="131124" name="Line 52"/>
          <p:cNvSpPr>
            <a:spLocks noChangeShapeType="1"/>
          </p:cNvSpPr>
          <p:nvPr/>
        </p:nvSpPr>
        <p:spPr bwMode="auto">
          <a:xfrm>
            <a:off x="1962150" y="2420938"/>
            <a:ext cx="0" cy="3778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5" name="Line 53"/>
          <p:cNvSpPr>
            <a:spLocks noChangeShapeType="1"/>
          </p:cNvSpPr>
          <p:nvPr/>
        </p:nvSpPr>
        <p:spPr bwMode="auto">
          <a:xfrm>
            <a:off x="1962150" y="3335338"/>
            <a:ext cx="0"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6" name="Line 54"/>
          <p:cNvSpPr>
            <a:spLocks noChangeShapeType="1"/>
          </p:cNvSpPr>
          <p:nvPr/>
        </p:nvSpPr>
        <p:spPr bwMode="auto">
          <a:xfrm>
            <a:off x="1123950" y="2420938"/>
            <a:ext cx="0" cy="11398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7" name="Line 55"/>
          <p:cNvSpPr>
            <a:spLocks noChangeShapeType="1"/>
          </p:cNvSpPr>
          <p:nvPr/>
        </p:nvSpPr>
        <p:spPr bwMode="auto">
          <a:xfrm>
            <a:off x="4324350" y="5468938"/>
            <a:ext cx="0"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8" name="Line 56"/>
          <p:cNvSpPr>
            <a:spLocks noChangeShapeType="1"/>
          </p:cNvSpPr>
          <p:nvPr/>
        </p:nvSpPr>
        <p:spPr bwMode="auto">
          <a:xfrm>
            <a:off x="1276350" y="4097338"/>
            <a:ext cx="0" cy="1216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9" name="Oval 57"/>
          <p:cNvSpPr>
            <a:spLocks noChangeArrowheads="1"/>
          </p:cNvSpPr>
          <p:nvPr/>
        </p:nvSpPr>
        <p:spPr bwMode="auto">
          <a:xfrm>
            <a:off x="2654300" y="4252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30" name="Line 58"/>
          <p:cNvSpPr>
            <a:spLocks noChangeShapeType="1"/>
          </p:cNvSpPr>
          <p:nvPr/>
        </p:nvSpPr>
        <p:spPr bwMode="auto">
          <a:xfrm>
            <a:off x="2270125" y="37893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1" name="Arc 59"/>
          <p:cNvSpPr>
            <a:spLocks/>
          </p:cNvSpPr>
          <p:nvPr/>
        </p:nvSpPr>
        <p:spPr bwMode="auto">
          <a:xfrm>
            <a:off x="3638550" y="3717925"/>
            <a:ext cx="457200" cy="152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2" name="Line 60"/>
          <p:cNvSpPr>
            <a:spLocks noChangeShapeType="1"/>
          </p:cNvSpPr>
          <p:nvPr/>
        </p:nvSpPr>
        <p:spPr bwMode="auto">
          <a:xfrm>
            <a:off x="2803525" y="2420938"/>
            <a:ext cx="149225" cy="149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3" name="Line 61"/>
          <p:cNvSpPr>
            <a:spLocks noChangeShapeType="1"/>
          </p:cNvSpPr>
          <p:nvPr/>
        </p:nvSpPr>
        <p:spPr bwMode="auto">
          <a:xfrm>
            <a:off x="3794125" y="3182938"/>
            <a:ext cx="606425" cy="682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4" name="Rectangle 62"/>
          <p:cNvSpPr>
            <a:spLocks noChangeArrowheads="1"/>
          </p:cNvSpPr>
          <p:nvPr/>
        </p:nvSpPr>
        <p:spPr bwMode="auto">
          <a:xfrm>
            <a:off x="5299075" y="4244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65%</a:t>
            </a:r>
          </a:p>
        </p:txBody>
      </p:sp>
      <p:sp>
        <p:nvSpPr>
          <p:cNvPr id="131135" name="Rectangle 63"/>
          <p:cNvSpPr>
            <a:spLocks noChangeArrowheads="1"/>
          </p:cNvSpPr>
          <p:nvPr/>
        </p:nvSpPr>
        <p:spPr bwMode="auto">
          <a:xfrm>
            <a:off x="5299075" y="5006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35%</a:t>
            </a:r>
          </a:p>
        </p:txBody>
      </p:sp>
      <p:sp>
        <p:nvSpPr>
          <p:cNvPr id="131136" name="Arc 64"/>
          <p:cNvSpPr>
            <a:spLocks/>
          </p:cNvSpPr>
          <p:nvPr/>
        </p:nvSpPr>
        <p:spPr bwMode="auto">
          <a:xfrm>
            <a:off x="4862513" y="5465763"/>
            <a:ext cx="457200" cy="228600"/>
          </a:xfrm>
          <a:custGeom>
            <a:avLst/>
            <a:gdLst>
              <a:gd name="T0" fmla="*/ 2147483647 w 21600"/>
              <a:gd name="T1" fmla="*/ 2147483647 h 21600"/>
              <a:gd name="T2" fmla="*/ 0 w 21600"/>
              <a:gd name="T3" fmla="*/ 0 h 21600"/>
              <a:gd name="T4" fmla="*/ 2147483647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7" name="Line 65"/>
          <p:cNvSpPr>
            <a:spLocks noChangeShapeType="1"/>
          </p:cNvSpPr>
          <p:nvPr/>
        </p:nvSpPr>
        <p:spPr bwMode="auto">
          <a:xfrm flipV="1">
            <a:off x="2573338" y="5314950"/>
            <a:ext cx="12160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8" name="Line 66"/>
          <p:cNvSpPr>
            <a:spLocks noChangeShapeType="1"/>
          </p:cNvSpPr>
          <p:nvPr/>
        </p:nvSpPr>
        <p:spPr bwMode="auto">
          <a:xfrm>
            <a:off x="1885950" y="4097338"/>
            <a:ext cx="0" cy="530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9" name="Line 67"/>
          <p:cNvSpPr>
            <a:spLocks noChangeShapeType="1"/>
          </p:cNvSpPr>
          <p:nvPr/>
        </p:nvSpPr>
        <p:spPr bwMode="auto">
          <a:xfrm>
            <a:off x="2422525" y="4932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0" name="Line 68"/>
          <p:cNvSpPr>
            <a:spLocks noChangeShapeType="1"/>
          </p:cNvSpPr>
          <p:nvPr/>
        </p:nvSpPr>
        <p:spPr bwMode="auto">
          <a:xfrm>
            <a:off x="2270125" y="4097338"/>
            <a:ext cx="454025" cy="3016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1" name="Line 69"/>
          <p:cNvSpPr>
            <a:spLocks noChangeShapeType="1"/>
          </p:cNvSpPr>
          <p:nvPr/>
        </p:nvSpPr>
        <p:spPr bwMode="auto">
          <a:xfrm>
            <a:off x="3489325" y="4475163"/>
            <a:ext cx="3016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2" name="Line 70"/>
          <p:cNvSpPr>
            <a:spLocks noChangeShapeType="1"/>
          </p:cNvSpPr>
          <p:nvPr/>
        </p:nvSpPr>
        <p:spPr bwMode="auto">
          <a:xfrm flipH="1" flipV="1">
            <a:off x="8840788" y="2058988"/>
            <a:ext cx="73025" cy="2254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3" name="Rectangle 72"/>
          <p:cNvSpPr>
            <a:spLocks noGrp="1" noChangeArrowheads="1"/>
          </p:cNvSpPr>
          <p:nvPr>
            <p:ph type="title"/>
          </p:nvPr>
        </p:nvSpPr>
        <p:spPr>
          <a:xfrm>
            <a:off x="838200" y="304800"/>
            <a:ext cx="7086600" cy="762000"/>
          </a:xfrm>
        </p:spPr>
        <p:txBody>
          <a:bodyPr>
            <a:normAutofit fontScale="90000"/>
          </a:bodyPr>
          <a:lstStyle/>
          <a:p>
            <a:r>
              <a:rPr lang="en-US" dirty="0"/>
              <a:t>Case Study - Funding</a:t>
            </a:r>
            <a:br>
              <a:rPr lang="en-US" dirty="0"/>
            </a:br>
            <a:r>
              <a:rPr lang="en-US" dirty="0"/>
              <a:t>Enron - Subic Bay, Philippines</a:t>
            </a:r>
          </a:p>
        </p:txBody>
      </p:sp>
    </p:spTree>
    <p:extLst>
      <p:ext uri="{BB962C8B-B14F-4D97-AF65-F5344CB8AC3E}">
        <p14:creationId xmlns:p14="http://schemas.microsoft.com/office/powerpoint/2010/main" val="29686880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normAutofit/>
          </a:bodyPr>
          <a:lstStyle/>
          <a:p>
            <a:pPr>
              <a:lnSpc>
                <a:spcPct val="80000"/>
              </a:lnSpc>
              <a:buFontTx/>
              <a:buNone/>
            </a:pPr>
            <a:r>
              <a:rPr lang="en-AU" sz="1800" dirty="0"/>
              <a:t>Sources of Funds:</a:t>
            </a:r>
          </a:p>
          <a:p>
            <a:pPr>
              <a:lnSpc>
                <a:spcPct val="80000"/>
              </a:lnSpc>
              <a:buFontTx/>
              <a:buNone/>
            </a:pPr>
            <a:r>
              <a:rPr lang="en-AU" sz="1800" dirty="0"/>
              <a:t>	Notes						$  105 M</a:t>
            </a:r>
          </a:p>
          <a:p>
            <a:pPr>
              <a:lnSpc>
                <a:spcPct val="80000"/>
              </a:lnSpc>
              <a:buFontTx/>
              <a:buNone/>
            </a:pPr>
            <a:r>
              <a:rPr lang="en-AU" sz="1800" dirty="0"/>
              <a:t>	Subordinated Note		   		         7</a:t>
            </a:r>
          </a:p>
          <a:p>
            <a:pPr>
              <a:lnSpc>
                <a:spcPct val="80000"/>
              </a:lnSpc>
              <a:buFontTx/>
              <a:buNone/>
            </a:pPr>
            <a:r>
              <a:rPr lang="en-AU" sz="1800" dirty="0"/>
              <a:t>	Equity of Sponsor	                          		       28</a:t>
            </a:r>
          </a:p>
          <a:p>
            <a:pPr>
              <a:lnSpc>
                <a:spcPct val="80000"/>
              </a:lnSpc>
              <a:buFontTx/>
              <a:buNone/>
            </a:pPr>
            <a:r>
              <a:rPr lang="en-AU" sz="1800" dirty="0"/>
              <a:t>	Working Capital			        		         2</a:t>
            </a:r>
          </a:p>
          <a:p>
            <a:pPr>
              <a:lnSpc>
                <a:spcPct val="80000"/>
              </a:lnSpc>
              <a:buFontTx/>
              <a:buNone/>
            </a:pPr>
            <a:r>
              <a:rPr lang="en-AU" sz="1800" dirty="0"/>
              <a:t>		TOTAL					$   142</a:t>
            </a:r>
          </a:p>
          <a:p>
            <a:pPr>
              <a:lnSpc>
                <a:spcPct val="80000"/>
              </a:lnSpc>
              <a:buFontTx/>
              <a:buNone/>
            </a:pPr>
            <a:r>
              <a:rPr lang="en-AU" sz="1800" dirty="0"/>
              <a:t>Uses of Funds:</a:t>
            </a:r>
          </a:p>
          <a:p>
            <a:pPr>
              <a:lnSpc>
                <a:spcPct val="80000"/>
              </a:lnSpc>
              <a:buFontTx/>
              <a:buNone/>
            </a:pPr>
            <a:r>
              <a:rPr lang="en-AU" sz="1800" dirty="0"/>
              <a:t>	Turnkey Contractor  				$  112 M</a:t>
            </a:r>
          </a:p>
          <a:p>
            <a:pPr>
              <a:lnSpc>
                <a:spcPct val="80000"/>
              </a:lnSpc>
              <a:buFontTx/>
              <a:buNone/>
            </a:pPr>
            <a:r>
              <a:rPr lang="en-AU" sz="1800" dirty="0"/>
              <a:t>	Bonus to Turnkey Contractor	                   	        7</a:t>
            </a:r>
          </a:p>
          <a:p>
            <a:pPr>
              <a:lnSpc>
                <a:spcPct val="80000"/>
              </a:lnSpc>
              <a:buFontTx/>
              <a:buNone/>
            </a:pPr>
            <a:r>
              <a:rPr lang="en-AU" sz="1800" dirty="0"/>
              <a:t>	Development and other related costs and Fees		      14</a:t>
            </a:r>
          </a:p>
          <a:p>
            <a:pPr>
              <a:lnSpc>
                <a:spcPct val="80000"/>
              </a:lnSpc>
              <a:buFontTx/>
              <a:buNone/>
            </a:pPr>
            <a:r>
              <a:rPr lang="en-AU" sz="1800" dirty="0"/>
              <a:t>	Pre operating, Start-up and Commissioning Costs	        3</a:t>
            </a:r>
          </a:p>
          <a:p>
            <a:pPr>
              <a:lnSpc>
                <a:spcPct val="80000"/>
              </a:lnSpc>
              <a:buFontTx/>
              <a:buNone/>
            </a:pPr>
            <a:r>
              <a:rPr lang="en-AU" sz="1800" dirty="0"/>
              <a:t>	IDC					         	        4</a:t>
            </a:r>
          </a:p>
          <a:p>
            <a:pPr>
              <a:lnSpc>
                <a:spcPct val="80000"/>
              </a:lnSpc>
              <a:buFontTx/>
              <a:buNone/>
            </a:pPr>
            <a:r>
              <a:rPr lang="en-AU" sz="1800" dirty="0"/>
              <a:t>	Working Capital Loan				        2</a:t>
            </a:r>
          </a:p>
          <a:p>
            <a:pPr>
              <a:lnSpc>
                <a:spcPct val="80000"/>
              </a:lnSpc>
              <a:buFontTx/>
              <a:buNone/>
            </a:pPr>
            <a:r>
              <a:rPr lang="en-AU" sz="1800" dirty="0"/>
              <a:t>		TOTAL					$   142</a:t>
            </a:r>
          </a:p>
          <a:p>
            <a:pPr>
              <a:lnSpc>
                <a:spcPct val="80000"/>
              </a:lnSpc>
              <a:buFontTx/>
              <a:buNone/>
            </a:pPr>
            <a:endParaRPr lang="en-AU" sz="1800" dirty="0"/>
          </a:p>
          <a:p>
            <a:pPr>
              <a:lnSpc>
                <a:spcPct val="80000"/>
              </a:lnSpc>
              <a:buFontTx/>
              <a:buNone/>
            </a:pPr>
            <a:endParaRPr lang="en-AU" sz="1800" dirty="0"/>
          </a:p>
        </p:txBody>
      </p:sp>
      <p:sp>
        <p:nvSpPr>
          <p:cNvPr id="132098" name="Rectangle 2"/>
          <p:cNvSpPr>
            <a:spLocks noGrp="1" noChangeArrowheads="1"/>
          </p:cNvSpPr>
          <p:nvPr>
            <p:ph type="title"/>
          </p:nvPr>
        </p:nvSpPr>
        <p:spPr/>
        <p:txBody>
          <a:bodyPr>
            <a:normAutofit fontScale="90000"/>
          </a:bodyPr>
          <a:lstStyle/>
          <a:p>
            <a:r>
              <a:rPr lang="en-AU" dirty="0"/>
              <a:t>113 MW Diesel Generator Power Station</a:t>
            </a:r>
            <a:br>
              <a:rPr lang="en-AU" dirty="0"/>
            </a:br>
            <a:r>
              <a:rPr lang="en-AU" dirty="0"/>
              <a:t>Subic Bay, Philippines</a:t>
            </a:r>
          </a:p>
        </p:txBody>
      </p:sp>
    </p:spTree>
    <p:extLst>
      <p:ext uri="{BB962C8B-B14F-4D97-AF65-F5344CB8AC3E}">
        <p14:creationId xmlns:p14="http://schemas.microsoft.com/office/powerpoint/2010/main" val="2751275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D0680A-EA6D-47E5-B6FA-E64FA177D83A}"/>
              </a:ext>
            </a:extLst>
          </p:cNvPr>
          <p:cNvSpPr>
            <a:spLocks noGrp="1"/>
          </p:cNvSpPr>
          <p:nvPr>
            <p:ph idx="1"/>
          </p:nvPr>
        </p:nvSpPr>
        <p:spPr/>
        <p:txBody>
          <a:bodyPr>
            <a:normAutofit lnSpcReduction="10000"/>
          </a:bodyPr>
          <a:lstStyle/>
          <a:p>
            <a:r>
              <a:rPr lang="en-US" dirty="0"/>
              <a:t>We will use short-cuts, excel enhancements, TRUE/FALSE switches and only four functions.  </a:t>
            </a:r>
          </a:p>
          <a:p>
            <a:r>
              <a:rPr lang="en-US" dirty="0"/>
              <a:t>The functions should be used in a way that you are probably not used to.</a:t>
            </a:r>
          </a:p>
          <a:p>
            <a:r>
              <a:rPr lang="en-US" dirty="0"/>
              <a:t>INDEX</a:t>
            </a:r>
          </a:p>
          <a:p>
            <a:r>
              <a:rPr lang="en-US" dirty="0"/>
              <a:t>LOOKUP (not VLOOKUP or HLOOKUP)</a:t>
            </a:r>
          </a:p>
          <a:p>
            <a:r>
              <a:rPr lang="en-US" dirty="0"/>
              <a:t>SUMIF (or AVERAGEIF or COUNTIF)</a:t>
            </a:r>
          </a:p>
          <a:p>
            <a:r>
              <a:rPr lang="en-US" dirty="0"/>
              <a:t>EDATE</a:t>
            </a:r>
          </a:p>
          <a:p>
            <a:r>
              <a:rPr lang="en-US" dirty="0"/>
              <a:t>MAX and MIN for Waterfalls (not IF)</a:t>
            </a:r>
          </a:p>
        </p:txBody>
      </p:sp>
      <p:sp>
        <p:nvSpPr>
          <p:cNvPr id="3" name="Title 2">
            <a:extLst>
              <a:ext uri="{FF2B5EF4-FFF2-40B4-BE49-F238E27FC236}">
                <a16:creationId xmlns:a16="http://schemas.microsoft.com/office/drawing/2014/main" id="{9660335B-72C0-45B9-B4AD-8D8236DEC9A8}"/>
              </a:ext>
            </a:extLst>
          </p:cNvPr>
          <p:cNvSpPr>
            <a:spLocks noGrp="1"/>
          </p:cNvSpPr>
          <p:nvPr>
            <p:ph type="title"/>
          </p:nvPr>
        </p:nvSpPr>
        <p:spPr/>
        <p:txBody>
          <a:bodyPr/>
          <a:lstStyle/>
          <a:p>
            <a:r>
              <a:rPr lang="en-US" dirty="0"/>
              <a:t>Excel Functions</a:t>
            </a:r>
          </a:p>
        </p:txBody>
      </p:sp>
      <p:sp>
        <p:nvSpPr>
          <p:cNvPr id="4" name="Slide Number Placeholder 3">
            <a:extLst>
              <a:ext uri="{FF2B5EF4-FFF2-40B4-BE49-F238E27FC236}">
                <a16:creationId xmlns:a16="http://schemas.microsoft.com/office/drawing/2014/main" id="{F390C505-3B9C-42A6-BB8E-7C10195D0657}"/>
              </a:ext>
            </a:extLst>
          </p:cNvPr>
          <p:cNvSpPr>
            <a:spLocks noGrp="1"/>
          </p:cNvSpPr>
          <p:nvPr>
            <p:ph type="sldNum" sz="quarter" idx="12"/>
          </p:nvPr>
        </p:nvSpPr>
        <p:spPr/>
        <p:txBody>
          <a:bodyPr/>
          <a:lstStyle/>
          <a:p>
            <a:pPr algn="ctr"/>
            <a:fld id="{0C3A1854-6B63-4059-B360-A3C4972BF0FC}" type="slidenum">
              <a:rPr lang="ko-KR" altLang="en-US" smtClean="0"/>
              <a:pPr algn="ctr"/>
              <a:t>9</a:t>
            </a:fld>
            <a:endParaRPr lang="ko-KR" altLang="en-US" dirty="0"/>
          </a:p>
        </p:txBody>
      </p:sp>
    </p:spTree>
    <p:extLst>
      <p:ext uri="{BB962C8B-B14F-4D97-AF65-F5344CB8AC3E}">
        <p14:creationId xmlns:p14="http://schemas.microsoft.com/office/powerpoint/2010/main" val="53518200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dirty="0"/>
              <a:t>BOT/PPA Contract</a:t>
            </a:r>
          </a:p>
        </p:txBody>
      </p:sp>
      <p:sp>
        <p:nvSpPr>
          <p:cNvPr id="130051" name="Rectangle 3"/>
          <p:cNvSpPr>
            <a:spLocks noGrp="1" noChangeArrowheads="1"/>
          </p:cNvSpPr>
          <p:nvPr>
            <p:ph type="body" idx="1"/>
          </p:nvPr>
        </p:nvSpPr>
        <p:spPr/>
        <p:txBody>
          <a:bodyPr>
            <a:normAutofit fontScale="92500"/>
          </a:bodyPr>
          <a:lstStyle/>
          <a:p>
            <a:r>
              <a:rPr lang="en-US" dirty="0"/>
              <a:t>15 year BOT and toll process</a:t>
            </a:r>
          </a:p>
          <a:p>
            <a:r>
              <a:rPr lang="en-US" dirty="0"/>
              <a:t>NAPOCOR (government owned generation company) to supply fuel &amp; take electricity  - no fuel availability risk</a:t>
            </a:r>
          </a:p>
          <a:p>
            <a:r>
              <a:rPr lang="en-US" dirty="0"/>
              <a:t>Capacity fee $21.6/kW/month on available capacity</a:t>
            </a:r>
          </a:p>
          <a:p>
            <a:r>
              <a:rPr lang="en-US" dirty="0"/>
              <a:t>Capacity fee is dollar denominated – no direct foreign exchange risk, overseas a/c</a:t>
            </a:r>
          </a:p>
          <a:p>
            <a:r>
              <a:rPr lang="en-US" dirty="0"/>
              <a:t>O&amp;M fixed fee and energy fee is in Peso - $4.56/kW/Month</a:t>
            </a:r>
          </a:p>
          <a:p>
            <a:r>
              <a:rPr lang="en-US" dirty="0"/>
              <a:t>heat rate penalty &amp; bonuses</a:t>
            </a:r>
          </a:p>
          <a:p>
            <a:r>
              <a:rPr lang="en-US" dirty="0"/>
              <a:t>buy out rights @ NPV capacity fees- late payment, change of BOT law, war, etc.</a:t>
            </a:r>
          </a:p>
          <a:p>
            <a:endParaRPr lang="en-US" dirty="0"/>
          </a:p>
        </p:txBody>
      </p:sp>
    </p:spTree>
    <p:extLst>
      <p:ext uri="{BB962C8B-B14F-4D97-AF65-F5344CB8AC3E}">
        <p14:creationId xmlns:p14="http://schemas.microsoft.com/office/powerpoint/2010/main" val="5811260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0ECC9-7E01-4E73-8200-3243FE957D91}"/>
              </a:ext>
            </a:extLst>
          </p:cNvPr>
          <p:cNvSpPr>
            <a:spLocks noGrp="1"/>
          </p:cNvSpPr>
          <p:nvPr>
            <p:ph idx="1"/>
          </p:nvPr>
        </p:nvSpPr>
        <p:spPr/>
        <p:txBody>
          <a:bodyPr/>
          <a:lstStyle/>
          <a:p>
            <a:r>
              <a:rPr lang="en-US" dirty="0"/>
              <a:t>Add Development Fee to Sources and Uses</a:t>
            </a:r>
          </a:p>
          <a:p>
            <a:r>
              <a:rPr lang="en-US" dirty="0"/>
              <a:t>Adjust the Equity IRR for Development Fees Received</a:t>
            </a:r>
          </a:p>
          <a:p>
            <a:r>
              <a:rPr lang="en-US" dirty="0"/>
              <a:t>Adjust Model to have Debt to Capital Constraint</a:t>
            </a:r>
          </a:p>
          <a:p>
            <a:r>
              <a:rPr lang="en-US" dirty="0"/>
              <a:t>Use Goal Seek to Compute Development Fees</a:t>
            </a:r>
          </a:p>
        </p:txBody>
      </p:sp>
      <p:sp>
        <p:nvSpPr>
          <p:cNvPr id="3" name="Title 2">
            <a:extLst>
              <a:ext uri="{FF2B5EF4-FFF2-40B4-BE49-F238E27FC236}">
                <a16:creationId xmlns:a16="http://schemas.microsoft.com/office/drawing/2014/main" id="{0E947073-8EA4-4262-BCE4-E46DAE294863}"/>
              </a:ext>
            </a:extLst>
          </p:cNvPr>
          <p:cNvSpPr>
            <a:spLocks noGrp="1"/>
          </p:cNvSpPr>
          <p:nvPr>
            <p:ph type="title"/>
          </p:nvPr>
        </p:nvSpPr>
        <p:spPr/>
        <p:txBody>
          <a:bodyPr/>
          <a:lstStyle/>
          <a:p>
            <a:r>
              <a:rPr lang="en-US" dirty="0"/>
              <a:t>Add Development Fee to Model</a:t>
            </a:r>
          </a:p>
        </p:txBody>
      </p:sp>
      <p:sp>
        <p:nvSpPr>
          <p:cNvPr id="4" name="Slide Number Placeholder 3">
            <a:extLst>
              <a:ext uri="{FF2B5EF4-FFF2-40B4-BE49-F238E27FC236}">
                <a16:creationId xmlns:a16="http://schemas.microsoft.com/office/drawing/2014/main" id="{8C432D44-980D-4286-BBEB-B5E6CBD69AFB}"/>
              </a:ext>
            </a:extLst>
          </p:cNvPr>
          <p:cNvSpPr>
            <a:spLocks noGrp="1"/>
          </p:cNvSpPr>
          <p:nvPr>
            <p:ph type="sldNum" sz="quarter" idx="12"/>
          </p:nvPr>
        </p:nvSpPr>
        <p:spPr/>
        <p:txBody>
          <a:bodyPr/>
          <a:lstStyle/>
          <a:p>
            <a:pPr algn="ctr"/>
            <a:fld id="{0C3A1854-6B63-4059-B360-A3C4972BF0FC}" type="slidenum">
              <a:rPr lang="ko-KR" altLang="en-US" smtClean="0"/>
              <a:pPr algn="ctr"/>
              <a:t>91</a:t>
            </a:fld>
            <a:endParaRPr lang="ko-KR" altLang="en-US" dirty="0"/>
          </a:p>
        </p:txBody>
      </p:sp>
    </p:spTree>
    <p:extLst>
      <p:ext uri="{BB962C8B-B14F-4D97-AF65-F5344CB8AC3E}">
        <p14:creationId xmlns:p14="http://schemas.microsoft.com/office/powerpoint/2010/main" val="178188748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7: Debt Funding: Nuanced Issues with Pre-Commercial Cash Flow and Equity Bridge Loans</a:t>
            </a:r>
          </a:p>
        </p:txBody>
      </p:sp>
    </p:spTree>
    <p:extLst>
      <p:ext uri="{BB962C8B-B14F-4D97-AF65-F5344CB8AC3E}">
        <p14:creationId xmlns:p14="http://schemas.microsoft.com/office/powerpoint/2010/main" val="18064194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5AEFC2-BE05-4EA9-A5E3-B61A8944F05E}"/>
              </a:ext>
            </a:extLst>
          </p:cNvPr>
          <p:cNvSpPr>
            <a:spLocks noGrp="1"/>
          </p:cNvSpPr>
          <p:nvPr>
            <p:ph idx="1"/>
          </p:nvPr>
        </p:nvSpPr>
        <p:spPr/>
        <p:txBody>
          <a:bodyPr>
            <a:normAutofit fontScale="92500" lnSpcReduction="20000"/>
          </a:bodyPr>
          <a:lstStyle/>
          <a:p>
            <a:r>
              <a:rPr lang="en-US" dirty="0"/>
              <a:t>In general, debt funding is difficult without some kind of support from outside of the project.</a:t>
            </a:r>
          </a:p>
          <a:p>
            <a:r>
              <a:rPr lang="en-US" dirty="0"/>
              <a:t>If the project return is above the interest rate, equity return increases when the equity is contributed later and debt earlier.</a:t>
            </a:r>
          </a:p>
          <a:p>
            <a:r>
              <a:rPr lang="en-US" dirty="0"/>
              <a:t>From bank perspective, the equity should be put in first and the loan in last.</a:t>
            </a:r>
          </a:p>
          <a:p>
            <a:r>
              <a:rPr lang="en-US" dirty="0"/>
              <a:t>Specific Issues:</a:t>
            </a:r>
          </a:p>
          <a:p>
            <a:pPr lvl="1"/>
            <a:r>
              <a:rPr lang="en-US" dirty="0"/>
              <a:t>Funding of equity first or pro-rata</a:t>
            </a:r>
          </a:p>
          <a:p>
            <a:pPr lvl="1"/>
            <a:r>
              <a:rPr lang="en-US" dirty="0"/>
              <a:t>Capitalisation of interest</a:t>
            </a:r>
          </a:p>
          <a:p>
            <a:pPr lvl="1"/>
            <a:r>
              <a:rPr lang="en-US" dirty="0"/>
              <a:t>Pre-operating cash flow</a:t>
            </a:r>
          </a:p>
          <a:p>
            <a:pPr lvl="1"/>
            <a:r>
              <a:rPr lang="en-US" dirty="0"/>
              <a:t>Interest on sub-debt or shareholder loan</a:t>
            </a:r>
          </a:p>
          <a:p>
            <a:pPr lvl="1"/>
            <a:r>
              <a:rPr lang="en-US" dirty="0"/>
              <a:t>Equity bridge loan</a:t>
            </a:r>
          </a:p>
        </p:txBody>
      </p:sp>
      <p:sp>
        <p:nvSpPr>
          <p:cNvPr id="3" name="Title 2">
            <a:extLst>
              <a:ext uri="{FF2B5EF4-FFF2-40B4-BE49-F238E27FC236}">
                <a16:creationId xmlns:a16="http://schemas.microsoft.com/office/drawing/2014/main" id="{A97AA6E3-6570-4D36-BF99-EC662DB14161}"/>
              </a:ext>
            </a:extLst>
          </p:cNvPr>
          <p:cNvSpPr>
            <a:spLocks noGrp="1"/>
          </p:cNvSpPr>
          <p:nvPr>
            <p:ph type="title"/>
          </p:nvPr>
        </p:nvSpPr>
        <p:spPr/>
        <p:txBody>
          <a:bodyPr/>
          <a:lstStyle/>
          <a:p>
            <a:r>
              <a:rPr lang="en-US" dirty="0"/>
              <a:t>Issues with Funding</a:t>
            </a:r>
          </a:p>
        </p:txBody>
      </p:sp>
      <p:sp>
        <p:nvSpPr>
          <p:cNvPr id="4" name="Slide Number Placeholder 3">
            <a:extLst>
              <a:ext uri="{FF2B5EF4-FFF2-40B4-BE49-F238E27FC236}">
                <a16:creationId xmlns:a16="http://schemas.microsoft.com/office/drawing/2014/main" id="{8ADF26F2-3455-47BD-9D33-8CDD100D78C2}"/>
              </a:ext>
            </a:extLst>
          </p:cNvPr>
          <p:cNvSpPr>
            <a:spLocks noGrp="1"/>
          </p:cNvSpPr>
          <p:nvPr>
            <p:ph type="sldNum" sz="quarter" idx="12"/>
          </p:nvPr>
        </p:nvSpPr>
        <p:spPr/>
        <p:txBody>
          <a:bodyPr/>
          <a:lstStyle/>
          <a:p>
            <a:pPr algn="ctr"/>
            <a:fld id="{0C3A1854-6B63-4059-B360-A3C4972BF0FC}" type="slidenum">
              <a:rPr lang="ko-KR" altLang="en-US" smtClean="0"/>
              <a:pPr algn="ctr"/>
              <a:t>93</a:t>
            </a:fld>
            <a:endParaRPr lang="ko-KR" altLang="en-US" dirty="0"/>
          </a:p>
        </p:txBody>
      </p:sp>
    </p:spTree>
    <p:extLst>
      <p:ext uri="{BB962C8B-B14F-4D97-AF65-F5344CB8AC3E}">
        <p14:creationId xmlns:p14="http://schemas.microsoft.com/office/powerpoint/2010/main" val="97490301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pPr marL="342900" indent="-342900"/>
            <a:r>
              <a:rPr lang="en-US" altLang="en-US" dirty="0"/>
              <a:t>When a borrower uses cash during construction, the funding request includes:</a:t>
            </a:r>
          </a:p>
          <a:p>
            <a:pPr marL="742950" lvl="1" indent="-285750"/>
            <a:r>
              <a:rPr lang="en-US" altLang="en-US" dirty="0"/>
              <a:t>Notice of Borrowing</a:t>
            </a:r>
          </a:p>
          <a:p>
            <a:pPr marL="742950" lvl="1" indent="-285750"/>
            <a:r>
              <a:rPr lang="en-US" altLang="en-US" dirty="0"/>
              <a:t>Payment and draw details</a:t>
            </a:r>
          </a:p>
          <a:p>
            <a:pPr marL="742950" lvl="1" indent="-285750"/>
            <a:r>
              <a:rPr lang="en-US" altLang="en-US" dirty="0"/>
              <a:t>Construction certificate</a:t>
            </a:r>
          </a:p>
          <a:p>
            <a:pPr marL="742950" lvl="1" indent="-285750"/>
            <a:r>
              <a:rPr lang="en-US" altLang="en-US" dirty="0"/>
              <a:t>Schedule of construction costs and cumulative amounts</a:t>
            </a:r>
          </a:p>
          <a:p>
            <a:pPr marL="742950" lvl="1" indent="-285750"/>
            <a:r>
              <a:rPr lang="en-US" altLang="en-US" dirty="0"/>
              <a:t>Insurance certificates</a:t>
            </a:r>
          </a:p>
          <a:p>
            <a:pPr marL="742950" lvl="1" indent="-285750"/>
            <a:r>
              <a:rPr lang="en-US" altLang="en-US" dirty="0"/>
              <a:t>Financial reports and other documents</a:t>
            </a:r>
          </a:p>
        </p:txBody>
      </p:sp>
      <p:sp>
        <p:nvSpPr>
          <p:cNvPr id="25602" name="Rectangle 2"/>
          <p:cNvSpPr>
            <a:spLocks noGrp="1" noChangeArrowheads="1"/>
          </p:cNvSpPr>
          <p:nvPr>
            <p:ph type="title"/>
          </p:nvPr>
        </p:nvSpPr>
        <p:spPr/>
        <p:txBody>
          <a:bodyPr/>
          <a:lstStyle/>
          <a:p>
            <a:r>
              <a:rPr lang="en-US" altLang="en-US" dirty="0"/>
              <a:t>Draw Request and Funding - Introduction</a:t>
            </a:r>
          </a:p>
        </p:txBody>
      </p:sp>
    </p:spTree>
    <p:extLst>
      <p:ext uri="{BB962C8B-B14F-4D97-AF65-F5344CB8AC3E}">
        <p14:creationId xmlns:p14="http://schemas.microsoft.com/office/powerpoint/2010/main" val="89020777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lnSpcReduction="10000"/>
          </a:bodyPr>
          <a:lstStyle/>
          <a:p>
            <a:r>
              <a:rPr lang="en-US" altLang="en-US" sz="2800" dirty="0"/>
              <a:t>Prior to satisfying the options conditions, it is the usual practice for the financiers to:</a:t>
            </a:r>
          </a:p>
          <a:p>
            <a:pPr lvl="1"/>
            <a:r>
              <a:rPr lang="en-US" altLang="en-US" sz="2400" dirty="0"/>
              <a:t>be able to rely on other contractual or financial resources (recourse or some kind of support from sponsors) to repay that funding [if the project fails to be completed]; </a:t>
            </a:r>
          </a:p>
          <a:p>
            <a:pPr lvl="1"/>
            <a:r>
              <a:rPr lang="en-US" altLang="en-US" sz="2400" dirty="0"/>
              <a:t>If equity is not up-front may require letter of credit, sponsor guarantee or really strong EPC contract; and,</a:t>
            </a:r>
          </a:p>
          <a:p>
            <a:pPr lvl="1"/>
            <a:r>
              <a:rPr lang="en-US" altLang="en-US" sz="2400" dirty="0"/>
              <a:t>to roll up the capitalized interest-during-construction (“IDC”) into the financing (i.e. capitalizing interest).</a:t>
            </a:r>
          </a:p>
          <a:p>
            <a:r>
              <a:rPr lang="en-US" altLang="en-US" sz="2800" dirty="0"/>
              <a:t>During the construction phase, equity and debt funds are used to finance the project construction with funds generated from the project cash flow covering the operation period. </a:t>
            </a:r>
          </a:p>
        </p:txBody>
      </p:sp>
      <p:sp>
        <p:nvSpPr>
          <p:cNvPr id="24578" name="Rectangle 2"/>
          <p:cNvSpPr>
            <a:spLocks noGrp="1" noChangeArrowheads="1"/>
          </p:cNvSpPr>
          <p:nvPr>
            <p:ph type="title"/>
          </p:nvPr>
        </p:nvSpPr>
        <p:spPr/>
        <p:txBody>
          <a:bodyPr>
            <a:normAutofit fontScale="90000"/>
          </a:bodyPr>
          <a:lstStyle/>
          <a:p>
            <a:r>
              <a:rPr lang="en-US" altLang="en-US" dirty="0"/>
              <a:t>Project Finance Loans – Drawdown during Construction (Reference)</a:t>
            </a:r>
          </a:p>
        </p:txBody>
      </p:sp>
    </p:spTree>
    <p:extLst>
      <p:ext uri="{BB962C8B-B14F-4D97-AF65-F5344CB8AC3E}">
        <p14:creationId xmlns:p14="http://schemas.microsoft.com/office/powerpoint/2010/main" val="8481772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D67FF1-7A51-4AC5-9385-D11A54455E99}"/>
              </a:ext>
            </a:extLst>
          </p:cNvPr>
          <p:cNvSpPr>
            <a:spLocks noGrp="1"/>
          </p:cNvSpPr>
          <p:nvPr>
            <p:ph idx="1"/>
          </p:nvPr>
        </p:nvSpPr>
        <p:spPr/>
        <p:txBody>
          <a:bodyPr>
            <a:normAutofit fontScale="92500" lnSpcReduction="10000"/>
          </a:bodyPr>
          <a:lstStyle/>
          <a:p>
            <a:r>
              <a:rPr lang="en-US" dirty="0"/>
              <a:t>Interest (and fees) can be paid during construction or capitalized to the debt balance (not paid now, but paid later).</a:t>
            </a:r>
          </a:p>
          <a:p>
            <a:r>
              <a:rPr lang="en-US" dirty="0"/>
              <a:t>If interest is capitalized and the debt is the same percent of the project cost, the capitalizing of interest does not make any difference.</a:t>
            </a:r>
          </a:p>
          <a:p>
            <a:r>
              <a:rPr lang="en-US" dirty="0"/>
              <a:t>Whether the interest is paid or capitalized, it is recorded as part of the project cost as interest during construction (IDC).</a:t>
            </a:r>
          </a:p>
          <a:p>
            <a:r>
              <a:rPr lang="en-US" dirty="0"/>
              <a:t>Note there is no capitalization of the equity cost of capital in a manner similar to debt.</a:t>
            </a:r>
          </a:p>
        </p:txBody>
      </p:sp>
      <p:sp>
        <p:nvSpPr>
          <p:cNvPr id="3" name="Title 2">
            <a:extLst>
              <a:ext uri="{FF2B5EF4-FFF2-40B4-BE49-F238E27FC236}">
                <a16:creationId xmlns:a16="http://schemas.microsoft.com/office/drawing/2014/main" id="{18FE3DB6-2CE9-4FA1-94B3-B24F1ABDE77E}"/>
              </a:ext>
            </a:extLst>
          </p:cNvPr>
          <p:cNvSpPr>
            <a:spLocks noGrp="1"/>
          </p:cNvSpPr>
          <p:nvPr>
            <p:ph type="title"/>
          </p:nvPr>
        </p:nvSpPr>
        <p:spPr/>
        <p:txBody>
          <a:bodyPr>
            <a:normAutofit fontScale="90000"/>
          </a:bodyPr>
          <a:lstStyle/>
          <a:p>
            <a:r>
              <a:rPr lang="en-US" dirty="0"/>
              <a:t>Capitalised Interest and Interest Capitalised During Construction for Accounting (IDC)</a:t>
            </a:r>
          </a:p>
        </p:txBody>
      </p:sp>
    </p:spTree>
    <p:extLst>
      <p:ext uri="{BB962C8B-B14F-4D97-AF65-F5344CB8AC3E}">
        <p14:creationId xmlns:p14="http://schemas.microsoft.com/office/powerpoint/2010/main" val="31460468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Pre-Commercial Cash Flow </a:t>
            </a:r>
          </a:p>
        </p:txBody>
      </p:sp>
      <p:sp>
        <p:nvSpPr>
          <p:cNvPr id="3" name="Content Placeholder 2"/>
          <p:cNvSpPr>
            <a:spLocks noGrp="1"/>
          </p:cNvSpPr>
          <p:nvPr>
            <p:ph idx="1"/>
          </p:nvPr>
        </p:nvSpPr>
        <p:spPr/>
        <p:txBody>
          <a:bodyPr>
            <a:normAutofit fontScale="92500" lnSpcReduction="20000"/>
          </a:bodyPr>
          <a:lstStyle/>
          <a:p>
            <a:r>
              <a:rPr lang="en-US" dirty="0"/>
              <a:t>The effects of accounting for pre-commercial cash flows as either equity or reduction in project cost. </a:t>
            </a:r>
          </a:p>
          <a:p>
            <a:r>
              <a:rPr lang="en-US" dirty="0"/>
              <a:t>In terms of accounting, pre-commercial cash flow is income and should be part of equity.</a:t>
            </a:r>
          </a:p>
          <a:p>
            <a:r>
              <a:rPr lang="en-US" dirty="0"/>
              <a:t>Alternatively, one could call the pre-commercial cash flow a reduction in the cost of the asset.</a:t>
            </a:r>
          </a:p>
          <a:p>
            <a:r>
              <a:rPr lang="en-US" dirty="0"/>
              <a:t>Related issues include the issue of government grants and early production. </a:t>
            </a:r>
          </a:p>
          <a:p>
            <a:r>
              <a:rPr lang="en-US" dirty="0"/>
              <a:t>With an extreme case the labelling the pre-commercial cash flow as equity results in improved returns but from banker’s perspective is not “skin in the game.”</a:t>
            </a:r>
          </a:p>
        </p:txBody>
      </p:sp>
    </p:spTree>
    <p:extLst>
      <p:ext uri="{BB962C8B-B14F-4D97-AF65-F5344CB8AC3E}">
        <p14:creationId xmlns:p14="http://schemas.microsoft.com/office/powerpoint/2010/main" val="35352272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Accounting for Pre-commercial Cash Flow</a:t>
            </a:r>
          </a:p>
        </p:txBody>
      </p:sp>
      <p:sp>
        <p:nvSpPr>
          <p:cNvPr id="4" name="Slide Number Placeholder 3"/>
          <p:cNvSpPr>
            <a:spLocks noGrp="1"/>
          </p:cNvSpPr>
          <p:nvPr>
            <p:ph type="sldNum" sz="quarter" idx="12"/>
          </p:nvPr>
        </p:nvSpPr>
        <p:spPr/>
        <p:txBody>
          <a:bodyPr/>
          <a:lstStyle/>
          <a:p>
            <a:fld id="{EB241CD2-1E45-42A3-B213-66A034DF9A3B}" type="slidenum">
              <a:rPr lang="en-GB" smtClean="0"/>
              <a:t>98</a:t>
            </a:fld>
            <a:endParaRPr lang="en-GB" dirty="0"/>
          </a:p>
        </p:txBody>
      </p:sp>
      <p:pic>
        <p:nvPicPr>
          <p:cNvPr id="5" name="Picture 4"/>
          <p:cNvPicPr>
            <a:picLocks noChangeAspect="1"/>
          </p:cNvPicPr>
          <p:nvPr/>
        </p:nvPicPr>
        <p:blipFill>
          <a:blip r:embed="rId2"/>
          <a:stretch>
            <a:fillRect/>
          </a:stretch>
        </p:blipFill>
        <p:spPr>
          <a:xfrm>
            <a:off x="942680" y="1637078"/>
            <a:ext cx="7513163" cy="3830940"/>
          </a:xfrm>
          <a:prstGeom prst="rect">
            <a:avLst/>
          </a:prstGeom>
        </p:spPr>
      </p:pic>
      <p:sp>
        <p:nvSpPr>
          <p:cNvPr id="3" name="TextBox 2">
            <a:extLst>
              <a:ext uri="{FF2B5EF4-FFF2-40B4-BE49-F238E27FC236}">
                <a16:creationId xmlns:a16="http://schemas.microsoft.com/office/drawing/2014/main" id="{D5BA6690-9D72-4FFF-8B8D-62A7179ED329}"/>
              </a:ext>
            </a:extLst>
          </p:cNvPr>
          <p:cNvSpPr txBox="1"/>
          <p:nvPr/>
        </p:nvSpPr>
        <p:spPr>
          <a:xfrm>
            <a:off x="442762" y="3368842"/>
            <a:ext cx="1857676" cy="1754326"/>
          </a:xfrm>
          <a:prstGeom prst="rect">
            <a:avLst/>
          </a:prstGeom>
          <a:solidFill>
            <a:srgbClr val="FFFF00"/>
          </a:solidFill>
        </p:spPr>
        <p:txBody>
          <a:bodyPr wrap="square" rtlCol="0">
            <a:spAutoFit/>
          </a:bodyPr>
          <a:lstStyle/>
          <a:p>
            <a:r>
              <a:rPr lang="en-US" dirty="0"/>
              <a:t>Note the operating cash flow is included as equity. More than the Paid in equity.</a:t>
            </a:r>
          </a:p>
        </p:txBody>
      </p:sp>
      <p:cxnSp>
        <p:nvCxnSpPr>
          <p:cNvPr id="7" name="Straight Arrow Connector 6">
            <a:extLst>
              <a:ext uri="{FF2B5EF4-FFF2-40B4-BE49-F238E27FC236}">
                <a16:creationId xmlns:a16="http://schemas.microsoft.com/office/drawing/2014/main" id="{8693618D-48BD-42BA-8EBF-A7A208D4EE98}"/>
              </a:ext>
            </a:extLst>
          </p:cNvPr>
          <p:cNvCxnSpPr/>
          <p:nvPr/>
        </p:nvCxnSpPr>
        <p:spPr>
          <a:xfrm flipV="1">
            <a:off x="2377440" y="4677878"/>
            <a:ext cx="1597794" cy="125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7897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6C4D710C-30CF-4502-9220-4D566D67C197}"/>
              </a:ext>
            </a:extLst>
          </p:cNvPr>
          <p:cNvSpPr>
            <a:spLocks noGrp="1" noChangeArrowheads="1"/>
          </p:cNvSpPr>
          <p:nvPr>
            <p:ph type="title"/>
          </p:nvPr>
        </p:nvSpPr>
        <p:spPr/>
        <p:txBody>
          <a:bodyPr>
            <a:normAutofit/>
          </a:bodyPr>
          <a:lstStyle/>
          <a:p>
            <a:r>
              <a:rPr lang="en-US" altLang="en-US" dirty="0"/>
              <a:t>Equity Bridge Loans and Recourse Debt</a:t>
            </a:r>
          </a:p>
        </p:txBody>
      </p:sp>
      <p:sp>
        <p:nvSpPr>
          <p:cNvPr id="67587" name="Rectangle 3">
            <a:extLst>
              <a:ext uri="{FF2B5EF4-FFF2-40B4-BE49-F238E27FC236}">
                <a16:creationId xmlns:a16="http://schemas.microsoft.com/office/drawing/2014/main" id="{4201BD0C-8C57-40DC-BB38-E634CD1DC325}"/>
              </a:ext>
            </a:extLst>
          </p:cNvPr>
          <p:cNvSpPr>
            <a:spLocks noGrp="1" noChangeArrowheads="1"/>
          </p:cNvSpPr>
          <p:nvPr>
            <p:ph type="body" idx="1"/>
          </p:nvPr>
        </p:nvSpPr>
        <p:spPr/>
        <p:txBody>
          <a:bodyPr>
            <a:normAutofit fontScale="92500"/>
          </a:bodyPr>
          <a:lstStyle/>
          <a:p>
            <a:r>
              <a:rPr lang="en-US" altLang="en-US" sz="2400" dirty="0"/>
              <a:t>In some projects, equity holders provide loans to the project from their balance sheet instead of equity.  </a:t>
            </a:r>
          </a:p>
          <a:p>
            <a:r>
              <a:rPr lang="en-US" altLang="en-US" sz="2400" dirty="0"/>
              <a:t>Example</a:t>
            </a:r>
          </a:p>
          <a:p>
            <a:pPr lvl="1"/>
            <a:r>
              <a:rPr lang="en-US" altLang="en-US" sz="2400" dirty="0"/>
              <a:t>A project finance transaction is structured with equity first financing (i.e. equity put in to finance construction before debt).</a:t>
            </a:r>
          </a:p>
          <a:p>
            <a:pPr lvl="1"/>
            <a:r>
              <a:rPr lang="en-US" altLang="en-US" sz="2400" dirty="0"/>
              <a:t>The sponsor secures a separate loan to finance its equity requirements, meaning it does not put any equity when you count the corporate side.</a:t>
            </a:r>
          </a:p>
          <a:p>
            <a:pPr lvl="1"/>
            <a:r>
              <a:rPr lang="en-US" altLang="en-US" sz="2400" dirty="0"/>
              <a:t>The loan will be re-paid in a bullet (with interest </a:t>
            </a:r>
            <a:r>
              <a:rPr lang="en-029" altLang="en-US" sz="2400" dirty="0"/>
              <a:t>capitalised</a:t>
            </a:r>
            <a:r>
              <a:rPr lang="en-US" altLang="en-US" sz="2400" dirty="0"/>
              <a:t>) at the end of the construction period or maybe even later.</a:t>
            </a:r>
          </a:p>
          <a:p>
            <a:pPr lvl="1"/>
            <a:r>
              <a:rPr lang="en-US" altLang="en-US" sz="2400" dirty="0"/>
              <a:t>When the loan is re-paid, the sponsor provides equity to finance the loan.</a:t>
            </a:r>
          </a:p>
          <a:p>
            <a:pPr lvl="1"/>
            <a:r>
              <a:rPr lang="en-US" altLang="en-US" sz="2400" dirty="0"/>
              <a:t>The equity bridge loan must have a parent </a:t>
            </a:r>
            <a:r>
              <a:rPr lang="en-029" altLang="en-US" sz="2400" dirty="0"/>
              <a:t>guarantee</a:t>
            </a:r>
            <a:r>
              <a:rPr lang="en-US" altLang="en-US" sz="2400" dirty="0"/>
              <a:t>.</a:t>
            </a:r>
          </a:p>
        </p:txBody>
      </p:sp>
    </p:spTree>
    <p:extLst>
      <p:ext uri="{BB962C8B-B14F-4D97-AF65-F5344CB8AC3E}">
        <p14:creationId xmlns:p14="http://schemas.microsoft.com/office/powerpoint/2010/main" val="20834393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18063</TotalTime>
  <Words>13398</Words>
  <Application>Microsoft Office PowerPoint</Application>
  <PresentationFormat>On-screen Show (4:3)</PresentationFormat>
  <Paragraphs>1211</Paragraphs>
  <Slides>207</Slides>
  <Notes>12</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207</vt:i4>
      </vt:variant>
    </vt:vector>
  </HeadingPairs>
  <TitlesOfParts>
    <vt:vector size="222" baseType="lpstr">
      <vt:lpstr>Arial Unicode MS</vt:lpstr>
      <vt:lpstr>맑은 고딕</vt:lpstr>
      <vt:lpstr>SimSun</vt:lpstr>
      <vt:lpstr>Arial</vt:lpstr>
      <vt:lpstr>Calibri</vt:lpstr>
      <vt:lpstr>Calibri Light</vt:lpstr>
      <vt:lpstr>Cambria</vt:lpstr>
      <vt:lpstr>Courier New</vt:lpstr>
      <vt:lpstr>Franklin Gothic Demi</vt:lpstr>
      <vt:lpstr>Times New Roman</vt:lpstr>
      <vt:lpstr>Verdana</vt:lpstr>
      <vt:lpstr>Wingdings</vt:lpstr>
      <vt:lpstr>Wingdings 2</vt:lpstr>
      <vt:lpstr>Office Theme</vt:lpstr>
      <vt:lpstr>Document</vt:lpstr>
      <vt:lpstr>Project Finance Modelling</vt:lpstr>
      <vt:lpstr>Subjects Covered in Project Finance Modelling Exercise</vt:lpstr>
      <vt:lpstr>Part 1: Modelling Introduction</vt:lpstr>
      <vt:lpstr>Teaching Style for Modelling</vt:lpstr>
      <vt:lpstr>Finding Completed Template Models</vt:lpstr>
      <vt:lpstr>Teaching Style - 2</vt:lpstr>
      <vt:lpstr>Financial Modelling Religion and FAST</vt:lpstr>
      <vt:lpstr>My Rule</vt:lpstr>
      <vt:lpstr>Excel Functions</vt:lpstr>
      <vt:lpstr>Files to Use and Open</vt:lpstr>
      <vt:lpstr>Example of INDEX Function</vt:lpstr>
      <vt:lpstr>Use of LOOKUP Function</vt:lpstr>
      <vt:lpstr>Use of AVERAGEIF, SUMIF, COUNTIF</vt:lpstr>
      <vt:lpstr>Excel Formulas, Short-cuts, Tables, etc.</vt:lpstr>
      <vt:lpstr>Part 2: Modelling Risk and Contracts in Project Finance</vt:lpstr>
      <vt:lpstr>History versus Contracts and Consultant Reports: Project Finance versus Corporate Finance</vt:lpstr>
      <vt:lpstr>City is Like a Corporation/Project is Business</vt:lpstr>
      <vt:lpstr>Family is Like Corporation, Person is Like Project Finance</vt:lpstr>
      <vt:lpstr>Eurotunnel – Every Mistake</vt:lpstr>
      <vt:lpstr>Project Finance from Development through Commercial Operation)</vt:lpstr>
      <vt:lpstr>Alternative Outlook on Time Line</vt:lpstr>
      <vt:lpstr>Exercise 1: Work with Dates (Use EDATE function)</vt:lpstr>
      <vt:lpstr>Eurotunnel Part 1 – Development Stage</vt:lpstr>
      <vt:lpstr>Eurotunnel Part 2 – Construction Stage</vt:lpstr>
      <vt:lpstr>Actual and Projected Revenues</vt:lpstr>
      <vt:lpstr>Traffic Studies</vt:lpstr>
      <vt:lpstr>Violation of Rule that Trusts Strong Sponsors (Motorola) - Iridium</vt:lpstr>
      <vt:lpstr>Modelling Step 2: Enter Volumes and Capacity in the Model with Scenarios</vt:lpstr>
      <vt:lpstr>Modelling Exercise 2: Enter Price and Cap Exp to Compute Project IRR</vt:lpstr>
      <vt:lpstr>Explaining Project Finance with Diagrams: Bad Examples</vt:lpstr>
      <vt:lpstr>Explaining Project Finance with Diagrams</vt:lpstr>
      <vt:lpstr>Fundamental Differences in Risks from Sources of Revenues</vt:lpstr>
      <vt:lpstr>Price Risk in Projects</vt:lpstr>
      <vt:lpstr>Ras Laffan in Qatar</vt:lpstr>
      <vt:lpstr>Project Finance Diagram – Ras Laffan</vt:lpstr>
      <vt:lpstr>Enter Simple Debt Structure in Model</vt:lpstr>
      <vt:lpstr>General Idea of Availability versus Output Projects</vt:lpstr>
      <vt:lpstr>Theory of Availability versus Output Projects</vt:lpstr>
      <vt:lpstr>PPP</vt:lpstr>
      <vt:lpstr>Part 2: Bank Perspective in Project Finance: Risk Analysis and Structuring</vt:lpstr>
      <vt:lpstr>Fundamental Formulas for Credit in Project Finance for DSCR, LLCR and PLCR</vt:lpstr>
      <vt:lpstr>DSCR versus LLCR versus PLCR</vt:lpstr>
      <vt:lpstr>Valuation Metrics in Project Finance and Corporate Finance</vt:lpstr>
      <vt:lpstr>Time to Repay and Debt/EBITDA</vt:lpstr>
      <vt:lpstr>Idea of Risk Allocation Matrix and Use of DSCR, PLCR and LLCR to Measure Break-Even</vt:lpstr>
      <vt:lpstr>Risks of Commodity Prices versus Traffic</vt:lpstr>
      <vt:lpstr>You Can Go the Other Way to Find the DSCR</vt:lpstr>
      <vt:lpstr>General Idea of Optimising Project Finance Debt</vt:lpstr>
      <vt:lpstr>Examples of Target DSCR for Alternative Industries</vt:lpstr>
      <vt:lpstr>Compute DSCR, LLCR and PLCR</vt:lpstr>
      <vt:lpstr>Project IRR or DSCR</vt:lpstr>
      <vt:lpstr>Alternative Way to Look at PF Structure – Key is are Paying too Much for Risk</vt:lpstr>
      <vt:lpstr>Case Study of Risk and Return and Danger of Un-economic Projects</vt:lpstr>
      <vt:lpstr>Dabhol Case Study</vt:lpstr>
      <vt:lpstr>Making Money in Different Places by Receiving Money from PPA Contracts</vt:lpstr>
      <vt:lpstr>PowerPoint Presentation</vt:lpstr>
      <vt:lpstr>Dabhol Award for Structuring</vt:lpstr>
      <vt:lpstr>Issues in Dabhol Case</vt:lpstr>
      <vt:lpstr>Simple Model for Case Study of Availability Project</vt:lpstr>
      <vt:lpstr>Part 4: Effect of Loan Structuring Provisions on Bidding for Projects</vt:lpstr>
      <vt:lpstr>Structuring versus Risk Analysis and Bidding for PPA or PPP Projects</vt:lpstr>
      <vt:lpstr>Effects of Debt Structure on the Bid Price</vt:lpstr>
      <vt:lpstr>Definition of Capital Intensity</vt:lpstr>
      <vt:lpstr>Illustration of Effects of Debt Structuring on Capital Intensive and Non-Capital Intensive Projects</vt:lpstr>
      <vt:lpstr>Alternative Debt Provisions, Bidding and Carrying Charge Rate</vt:lpstr>
      <vt:lpstr>Effects of Financing on Bid Price – Capital Intensive</vt:lpstr>
      <vt:lpstr>Effects of Debt Provisions on Fuel Intensive Diesel Technology</vt:lpstr>
      <vt:lpstr>With Good Financing Structure can Achieve Low Costs</vt:lpstr>
      <vt:lpstr>Part 5: Nuances of Debt to Capital Constraint and DSCR Constraint in Different Circumstances</vt:lpstr>
      <vt:lpstr>Debt Sizing - Introduction</vt:lpstr>
      <vt:lpstr>Debt Sizing – Key Philosophical Question</vt:lpstr>
      <vt:lpstr>Illustration of DSCR and Debt to Capital Constraint</vt:lpstr>
      <vt:lpstr>Which Constraint is in Place</vt:lpstr>
      <vt:lpstr>Evaluation with Geometry and NPV Formula</vt:lpstr>
      <vt:lpstr>Model with Debt Sculpting</vt:lpstr>
      <vt:lpstr>Sculpting Equations - Basic</vt:lpstr>
      <vt:lpstr>Sculpting Equations with Debt to Capital Constraint</vt:lpstr>
      <vt:lpstr>Sculpting Equations with LC Fees</vt:lpstr>
      <vt:lpstr>Sculpting with DSRA as Final Payment</vt:lpstr>
      <vt:lpstr>Part 6: Debt Sizing: Including Items in Project Cost (such as development fees and owners cost) that do not Involve Cash Outflow to Increase Returns</vt:lpstr>
      <vt:lpstr>Reconciling Debt to Capital with DSCR</vt:lpstr>
      <vt:lpstr>Effects of Non-Cash Increases in Project Cost</vt:lpstr>
      <vt:lpstr>Debt Sizing: Including Items in Project Cost that do not Involve Cash Outflow </vt:lpstr>
      <vt:lpstr>Debt Sizing: Profits from EPC Contractors or O&amp;M Contractor when Investor is also Contractor</vt:lpstr>
      <vt:lpstr>O&amp;M Contractor is Sponsor</vt:lpstr>
      <vt:lpstr>Illustration of Non-Cash Accounting </vt:lpstr>
      <vt:lpstr>Development Fee Theory</vt:lpstr>
      <vt:lpstr>Case Study - Funding Enron - Subic Bay, Philippines</vt:lpstr>
      <vt:lpstr>113 MW Diesel Generator Power Station Subic Bay, Philippines</vt:lpstr>
      <vt:lpstr>BOT/PPA Contract</vt:lpstr>
      <vt:lpstr>Add Development Fee to Model</vt:lpstr>
      <vt:lpstr>Part 7: Debt Funding: Nuanced Issues with Pre-Commercial Cash Flow and Equity Bridge Loans</vt:lpstr>
      <vt:lpstr>Issues with Funding</vt:lpstr>
      <vt:lpstr>Draw Request and Funding - Introduction</vt:lpstr>
      <vt:lpstr>Project Finance Loans – Drawdown during Construction (Reference)</vt:lpstr>
      <vt:lpstr>Capitalised Interest and Interest Capitalised During Construction for Accounting (IDC)</vt:lpstr>
      <vt:lpstr>Nuanced Issues with Pre-Commercial Cash Flow </vt:lpstr>
      <vt:lpstr>Illustration of Accounting for Pre-commercial Cash Flow</vt:lpstr>
      <vt:lpstr>Equity Bridge Loans and Recourse Debt</vt:lpstr>
      <vt:lpstr>Nuanced Issues with Equity Bridge Loans</vt:lpstr>
      <vt:lpstr>Issues with EBL</vt:lpstr>
      <vt:lpstr>Nuanced Issues with IDC on Shareholder Loans</vt:lpstr>
      <vt:lpstr>Standby Loans for Construction Cost Over-run and the Issue of Cost Under-run</vt:lpstr>
      <vt:lpstr>Evaluation of Delays in Construction</vt:lpstr>
      <vt:lpstr>Complex IDC Calculations with Portfolios</vt:lpstr>
      <vt:lpstr>Draw-downs and Management of Disbursement of Funds</vt:lpstr>
      <vt:lpstr>Draw-downs and Retention of Funds</vt:lpstr>
      <vt:lpstr>Credit Enhancements - Introduction</vt:lpstr>
      <vt:lpstr>Part 7: Repayment Tenure: Length of Debt Repayment, Mini-perms, Bullet Repayments and Re-financing</vt:lpstr>
      <vt:lpstr>Re-financing, Corporate Finance and Project Finance</vt:lpstr>
      <vt:lpstr>Debt Repayment Structure and Risk</vt:lpstr>
      <vt:lpstr>Debt Tenure and Return</vt:lpstr>
      <vt:lpstr>Statistics on Project Finance Debt Tenor</vt:lpstr>
      <vt:lpstr>Fundamental Effect of Debt Tenure with Debt to Capital Constraint</vt:lpstr>
      <vt:lpstr>Re-financing Changes Everything</vt:lpstr>
      <vt:lpstr>Debt Length and the Interest Rate Assuming Size Driven by Debt/Capital Ratio</vt:lpstr>
      <vt:lpstr>Debt Length and the Debt to Capital Ratio</vt:lpstr>
      <vt:lpstr>Mini-perms </vt:lpstr>
      <vt:lpstr>Mini-Perm and Re-financing Assumption</vt:lpstr>
      <vt:lpstr>Credit Analysis of Mini-Perm</vt:lpstr>
      <vt:lpstr>Part 9: Debt Repayment Structure: Sculpted Repayment and Nuanced Issues associated with Debt to Capital or DSCR Constraints Combined with Repayment Patterns </vt:lpstr>
      <vt:lpstr>Debt Structuring - General</vt:lpstr>
      <vt:lpstr>Multiple Capacity Charges and Optimisation of Debt Repayment</vt:lpstr>
      <vt:lpstr>Example of Repayment (Bullet Not Shown)</vt:lpstr>
      <vt:lpstr>Sculpting versus Equal Installment with DSCR Constraint</vt:lpstr>
      <vt:lpstr>Sculpting versus Equal Installment with Debt to Capital Constraint</vt:lpstr>
      <vt:lpstr>Alternative Repayment Patterns</vt:lpstr>
      <vt:lpstr>Complex Sculpting Issues</vt:lpstr>
      <vt:lpstr>Example of Synthetic Sculpting with O&amp;M Payments</vt:lpstr>
      <vt:lpstr>Borrowing Base and Resource Transactions</vt:lpstr>
      <vt:lpstr>Equity IRR without Balloon</vt:lpstr>
      <vt:lpstr>Equity IRR with Balloon</vt:lpstr>
      <vt:lpstr>Section 8: Re-financing and effects of Debt Tenure (as well as other debt terms)</vt:lpstr>
      <vt:lpstr>Re-financing and the Importance of Debt Tenure</vt:lpstr>
      <vt:lpstr>Re-financing Introduction</vt:lpstr>
      <vt:lpstr>Assumptions and Mechanics of Re-financing</vt:lpstr>
      <vt:lpstr>Re-financing Scenarios</vt:lpstr>
      <vt:lpstr>Re-financing Case 1 – Multiple Re-financings</vt:lpstr>
      <vt:lpstr>Philosophy and Re-financing</vt:lpstr>
      <vt:lpstr>Re-financing Case 2 – Later Refinancing</vt:lpstr>
      <vt:lpstr>Re-financing Case 3 – Shorter Tail in Re-financing </vt:lpstr>
      <vt:lpstr>Re-financing Case 4 – Reduced DSCR and Interest Rate on Re-financing</vt:lpstr>
      <vt:lpstr>Re-financing Case 5 – Effect of Interest Rates when Re-financing Included</vt:lpstr>
      <vt:lpstr>Re-financing Case 6 – Effect of Changing Interest Rates and DSCR for Sizing Re-financing</vt:lpstr>
      <vt:lpstr>Re-financing Conclusions</vt:lpstr>
      <vt:lpstr>Part 12: Interest and Fees: Step-up Credit Spreads, Swap Rates and Hedging </vt:lpstr>
      <vt:lpstr>Discussion of Interest and Fees</vt:lpstr>
      <vt:lpstr>Importance of Credit Spreads</vt:lpstr>
      <vt:lpstr>Example of Interest Rates</vt:lpstr>
      <vt:lpstr>Expected Loss Can Be Broken Down Into Three Components</vt:lpstr>
      <vt:lpstr>Comparison of PD x LGD with Precise Formula -- LGD and Multiple Years</vt:lpstr>
      <vt:lpstr>Implied PD from Credit Spread</vt:lpstr>
      <vt:lpstr>Implied PD Explodes with Longer Term Debt</vt:lpstr>
      <vt:lpstr>S&amp;P Study of PD and LGD for Project Finance</vt:lpstr>
      <vt:lpstr>Project Finance Defaults</vt:lpstr>
      <vt:lpstr>S&amp;P Recovery Rates</vt:lpstr>
      <vt:lpstr>Project Finance is Unfair to Africa</vt:lpstr>
      <vt:lpstr>Useless but Interesting Chart on PD</vt:lpstr>
      <vt:lpstr>Target Rating and Credit Spreads – Why the target is BBB- in Project Finance</vt:lpstr>
      <vt:lpstr>Probability of Default for BBB and Other Ratings</vt:lpstr>
      <vt:lpstr>Credit Spreads, PD, LGD and RORAC</vt:lpstr>
      <vt:lpstr>Credit Spreads with AA Rated Bonds</vt:lpstr>
      <vt:lpstr>Credit Spreads with BBB Rated Bonds which are Proxy for Project Finance</vt:lpstr>
      <vt:lpstr>Use of Floating Rate Debt</vt:lpstr>
      <vt:lpstr>Swap Settlements</vt:lpstr>
      <vt:lpstr>Floating versus Fixed Rate Debt</vt:lpstr>
      <vt:lpstr>Pre-payments Maturity Extensions from Fixed Rate Debt</vt:lpstr>
      <vt:lpstr>Contraction Risk from Fixed Interest Rates (Declining Interest Rates)</vt:lpstr>
      <vt:lpstr>Total Rate assuming BBB Spread with 10 year Swap Rate</vt:lpstr>
      <vt:lpstr>Example of Pricing and Changing Credit Spreads</vt:lpstr>
      <vt:lpstr>Part 12: Credit Enhancement: DSRA, MRA, Cash Flow Sweeps and Covenants </vt:lpstr>
      <vt:lpstr>Financial Enhancements – Alternative Definition</vt:lpstr>
      <vt:lpstr>Example of Covenants</vt:lpstr>
      <vt:lpstr>What Covenants Cannot and Can Do</vt:lpstr>
      <vt:lpstr>Investors Need Some Dividends Before All Debt is Paid Off</vt:lpstr>
      <vt:lpstr>Covenants and Structural Enhancements Cannot Make a Bad Project into a Good Project</vt:lpstr>
      <vt:lpstr>Covenants and Cash Flow Waterfall</vt:lpstr>
      <vt:lpstr>Modelling of Cash Flow Waterfall</vt:lpstr>
      <vt:lpstr>Example of Cash Flow Priority</vt:lpstr>
      <vt:lpstr>Example of Lock-up and Cash Flow</vt:lpstr>
      <vt:lpstr>Theory of Lock-up and Cash Flow Sweep</vt:lpstr>
      <vt:lpstr>Volatility and Risk Reduction from Cash Flow Sweeps</vt:lpstr>
      <vt:lpstr>Example of Risk and Return Analysis for Cash Flow Sweep</vt:lpstr>
      <vt:lpstr>Economic and Financial Analysis of Cash Sweeps, Reserve Accounts and Covenants</vt:lpstr>
      <vt:lpstr>Importance of Re-financing Analysis with Cash Sweep</vt:lpstr>
      <vt:lpstr>DSRA and Liquidity</vt:lpstr>
      <vt:lpstr>Using the DSRA as the Final Repayment in Sculpting</vt:lpstr>
      <vt:lpstr>Example Using the DSRA as the Final Repayment in Sculpting</vt:lpstr>
      <vt:lpstr>Use of LC Instead of the DSRA</vt:lpstr>
      <vt:lpstr>Debt Service Reserve Language</vt:lpstr>
      <vt:lpstr>Part 14: Other Project Finance Subjects: IRR problems, Risk and Value Changes over Life of Project, Resource Analysis and Debt Sizing</vt:lpstr>
      <vt:lpstr>A Little Theory about Valuation and Risk of Projects</vt:lpstr>
      <vt:lpstr>Re-financing and Early Project Sale</vt:lpstr>
      <vt:lpstr>Verification of Cost of Capital from Published Data in Yieldco Reports</vt:lpstr>
      <vt:lpstr>Equity Returns and Re-Financing</vt:lpstr>
      <vt:lpstr>Transaction Multiples from Yieldco IPO’s</vt:lpstr>
      <vt:lpstr>Equity Returns for Tollroads</vt:lpstr>
      <vt:lpstr>Part 3: Creating or Destroying Value through Contract Provisions Including Liquidated Damages, Penalty Provisions and Efficiency Incentives</vt:lpstr>
      <vt:lpstr>General Notion of Back to Back Contacts</vt:lpstr>
      <vt:lpstr>Economic Efficiency of Contracts in Project Finance</vt:lpstr>
      <vt:lpstr>Example of Delay Damage in PPA Contract</vt:lpstr>
      <vt:lpstr>Example of Delay LD in EPC Contract</vt:lpstr>
      <vt:lpstr>Theory of Risk and Return in Project Finance</vt:lpstr>
      <vt:lpstr>Contracts</vt:lpstr>
      <vt:lpstr>Example of O&amp;M Contract</vt:lpstr>
      <vt:lpstr>Tradeoff Between Cost and Availability</vt:lpstr>
      <vt:lpstr>Optimisation and Minimum Cost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Elvis Presley</dc:creator>
  <cp:lastModifiedBy>Elvis Presley</cp:lastModifiedBy>
  <cp:revision>187</cp:revision>
  <dcterms:created xsi:type="dcterms:W3CDTF">2017-09-08T10:05:56Z</dcterms:created>
  <dcterms:modified xsi:type="dcterms:W3CDTF">2017-09-25T10:13:08Z</dcterms:modified>
</cp:coreProperties>
</file>